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6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89A172-F708-B35A-DC80-31402A52A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56D9214-6759-3EFF-D6E7-BB26511F4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51373D-48C9-4DE5-1F41-3F368FF9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E66627E-3A9E-2573-B118-1C34281D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0BC86B-4A4E-2938-5338-8C4204D9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47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9076DC-8FBC-988D-DCB0-D51DDCC1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F79169B-ED8B-A4E6-93BB-82FAB6EDB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0784BC5-DB15-09B2-FD01-215154A0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4C1D7E8-F0E1-7926-CEA3-E105EA47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CBB041-E1D4-46B0-8392-DA93D3B3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16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386F7EB-404E-FA8F-6DA7-4472DBC49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ABB1990-9343-1470-8B58-BB081417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C09A756-4FA8-3587-9085-87BBD83B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6FC659F-19AA-DABE-CB03-D0090D30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A93E07-9F6F-B18B-FCBE-D6D72DF2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57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05A20F-9BCA-7829-0353-7EE0256E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C2887E-491F-2C67-4C61-2E928CC6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344B72-7AC7-0E88-9C02-6A1FA634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286A2F-EA45-1754-ABD6-AD823151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3F6FE1-AC4C-0192-819D-D275FAA3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8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73BEB5-677B-ED5F-39AC-FCDEA5B4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D12A72-E648-B213-EADC-7F563B9D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619707-5BEC-17BC-BEF3-F454BB45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A80E428-D236-9C8F-819B-66B18C1D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2048EA0-8F61-B59E-28F3-BFD9FA1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90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ACFC10-1529-A65D-1F8F-883B22E5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0EA5B4-DF64-158B-5A77-4FCC17C9E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3F856C5-82EB-7504-DCCA-DC29378E8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B4E9588-9781-3CDA-3958-3882974A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9C1E08C-EF78-5C79-8B96-D773F71D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989C399-FD38-DAB8-D2C7-40E0D68C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08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6AB00D-DE03-C89B-B606-01635001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C5BFD8D-DD21-8E85-C740-151041462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732BB05-92D3-D075-C13A-C3A2CBE4D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AA807C8-9C7B-07FA-529D-5B3F9337F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80FF83A-E673-829A-6D47-0E92F34F2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937D219-E462-A4AE-BC71-378CEA53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0963BF1-4155-7125-E71B-48EB61EA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FBCF25A-1B0A-E0F3-7A58-8E6FDCDB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77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7DEDE8-FCD2-66E1-BA4E-194F9462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61886F8-267C-E928-2DB1-753DE522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2F3FAAE-3633-6130-1077-5475B43C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5861F-CC29-8D40-2C5F-6C39868F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94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8B99EA0-EB59-AF74-614D-B3695C82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84CB250-963E-7FD9-EE52-02A76577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BC5F9B6-49FD-CB04-82CC-0D93D34A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18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A8DCA8-5B79-76BE-85A7-F68B1F49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89D69B-3E5E-3FC8-6CD1-C56D2F50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91A1470-D2F1-B7BE-3B0B-C82519A0B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51DBB0D-BD09-DAE4-0918-71C99ACA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F33D243-2F7B-9249-AACC-C5C090C2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43C2874-8BA7-01E8-8467-F8B95068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150452-B755-9576-C7EF-24D5166C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71648FD-611F-D44A-DB83-1D68FBF67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AECCF6-919A-D1ED-0BAA-5B40E9B6B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FC0DC8E-FF01-20DE-B4E5-E52FB00C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F3FAA3E-FF15-9DBE-8DFC-2CAA6C57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70AD080-403B-E9B1-972D-7C384E28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6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F7144B0-F293-511E-004F-85EAA605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9DFBCF-3BC9-5F19-A3DD-6E746C3C5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8B406D-652F-EBE9-9AB4-5262CAD87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34BC7-61C2-4F3E-B30C-8DFAE2174DDE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6DB641-75D7-9D5A-5508-5ED33BC6E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27D442-BB1B-1A6B-698F-B6C921DF0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177AC-58A4-4FCD-8512-FAB721F2F5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2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gido.org.il/%D7%9E%D7%91%D7%A7%D7%A8-%D7%94%D7%9E%D7%95%D7%A2%D7%A6%D7%9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tempint\Temporary%20Internet%20Files\Content.IE5\72SJRTKT\&#1502;&#1508;&#1490;&#1513;%20%202%20-%20&#1514;&#1511;&#1510;&#1497;&#1489;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5FAC2DD-A54D-A5CF-8FB4-9F3AC605FC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CD120CA4-84B9-5B9F-E33A-C3DDEC046E02}"/>
              </a:ext>
            </a:extLst>
          </p:cNvPr>
          <p:cNvGrpSpPr/>
          <p:nvPr/>
        </p:nvGrpSpPr>
        <p:grpSpPr>
          <a:xfrm>
            <a:off x="1828800" y="1068043"/>
            <a:ext cx="8534400" cy="1320345"/>
            <a:chOff x="0" y="22946"/>
            <a:chExt cx="8534400" cy="1320345"/>
          </a:xfr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מלבן: פינות מעוגלות 3">
              <a:extLst>
                <a:ext uri="{FF2B5EF4-FFF2-40B4-BE49-F238E27FC236}">
                  <a16:creationId xmlns:a16="http://schemas.microsoft.com/office/drawing/2014/main" id="{C60A0F23-4802-115B-9B69-935E838CE1CD}"/>
                </a:ext>
              </a:extLst>
            </p:cNvPr>
            <p:cNvSpPr/>
            <p:nvPr/>
          </p:nvSpPr>
          <p:spPr>
            <a:xfrm>
              <a:off x="0" y="22946"/>
              <a:ext cx="8534400" cy="1320345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מלבן: פינות מעוגלות 4">
              <a:extLst>
                <a:ext uri="{FF2B5EF4-FFF2-40B4-BE49-F238E27FC236}">
                  <a16:creationId xmlns:a16="http://schemas.microsoft.com/office/drawing/2014/main" id="{1695BF86-B7F9-09F9-247C-B3F7F8456BE3}"/>
                </a:ext>
              </a:extLst>
            </p:cNvPr>
            <p:cNvSpPr txBox="1"/>
            <p:nvPr/>
          </p:nvSpPr>
          <p:spPr>
            <a:xfrm>
              <a:off x="64454" y="87400"/>
              <a:ext cx="8405492" cy="11914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32410" tIns="232410" rIns="232410" bIns="232410" numCol="1" spcCol="1270" anchor="ctr" anchorCtr="0">
              <a:noAutofit/>
            </a:bodyPr>
            <a:lstStyle/>
            <a:p>
              <a:pPr marL="0" marR="0" lvl="0" indent="0" algn="ctr" defTabSz="271145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ועדות ביקורת</a:t>
              </a:r>
              <a:endParaRPr kumimoji="0" lang="he-IL" sz="6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987FC957-E6F0-3CA9-28F2-CACDB1D9C8AF}"/>
              </a:ext>
            </a:extLst>
          </p:cNvPr>
          <p:cNvGrpSpPr/>
          <p:nvPr/>
        </p:nvGrpSpPr>
        <p:grpSpPr>
          <a:xfrm>
            <a:off x="1828800" y="2768827"/>
            <a:ext cx="8534400" cy="1320345"/>
            <a:chOff x="0" y="1518971"/>
            <a:chExt cx="8534400" cy="1320345"/>
          </a:xfr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מלבן: פינות מעוגלות 6">
              <a:extLst>
                <a:ext uri="{FF2B5EF4-FFF2-40B4-BE49-F238E27FC236}">
                  <a16:creationId xmlns:a16="http://schemas.microsoft.com/office/drawing/2014/main" id="{103455C1-4C50-A83D-167A-FBD64E33D52A}"/>
                </a:ext>
              </a:extLst>
            </p:cNvPr>
            <p:cNvSpPr/>
            <p:nvPr/>
          </p:nvSpPr>
          <p:spPr>
            <a:xfrm>
              <a:off x="0" y="1518971"/>
              <a:ext cx="8534400" cy="1320345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מלבן: פינות מעוגלות 4">
              <a:extLst>
                <a:ext uri="{FF2B5EF4-FFF2-40B4-BE49-F238E27FC236}">
                  <a16:creationId xmlns:a16="http://schemas.microsoft.com/office/drawing/2014/main" id="{D6C461AC-80F3-5248-1295-12B267306990}"/>
                </a:ext>
              </a:extLst>
            </p:cNvPr>
            <p:cNvSpPr txBox="1"/>
            <p:nvPr/>
          </p:nvSpPr>
          <p:spPr>
            <a:xfrm>
              <a:off x="64454" y="1583425"/>
              <a:ext cx="8405492" cy="11914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32410" tIns="232410" rIns="232410" bIns="232410" numCol="1" spcCol="1270" anchor="ctr" anchorCtr="0">
              <a:noAutofit/>
            </a:bodyPr>
            <a:lstStyle/>
            <a:p>
              <a:pPr marL="0" marR="0" lvl="0" indent="0" algn="ctr" defTabSz="271145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בוועדים המקומיים </a:t>
              </a:r>
              <a:endParaRPr kumimoji="0" lang="he-IL" sz="6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0AEB07-88ED-5DFC-CDD9-3E0943910E1F}"/>
              </a:ext>
            </a:extLst>
          </p:cNvPr>
          <p:cNvSpPr txBox="1"/>
          <p:nvPr/>
        </p:nvSpPr>
        <p:spPr>
          <a:xfrm>
            <a:off x="2342687" y="4590288"/>
            <a:ext cx="75066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&gt;&gt; לנהלים והנחיות לוועדים המקומיים באתר המועצה &lt;&lt; </a:t>
            </a:r>
            <a:endParaRPr lang="he-IL" sz="2800" dirty="0">
              <a:solidFill>
                <a:schemeClr val="bg1"/>
              </a:solidFill>
              <a:highlight>
                <a:srgbClr val="8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0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59E4-8F1A-E74C-DA6B-3FC1348C5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206385A5-B0AE-CF42-5D2F-EA8FC30D00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65E08DE4-93D2-0D07-3295-4AA3470F1A61}"/>
              </a:ext>
            </a:extLst>
          </p:cNvPr>
          <p:cNvSpPr txBox="1"/>
          <p:nvPr/>
        </p:nvSpPr>
        <p:spPr>
          <a:xfrm>
            <a:off x="3214521" y="1417945"/>
            <a:ext cx="5762951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חובות הועדה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D4D7A47-5FA6-CC87-E435-91ACC02AC97D}"/>
              </a:ext>
            </a:extLst>
          </p:cNvPr>
          <p:cNvSpPr txBox="1"/>
          <p:nvPr/>
        </p:nvSpPr>
        <p:spPr>
          <a:xfrm>
            <a:off x="1450702" y="2955870"/>
            <a:ext cx="9290588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altLang="he-IL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להגיש דו"ח שנתי על ממצאיה לוועד המקומי, לראש המועצה </a:t>
            </a:r>
          </a:p>
          <a:p>
            <a:pPr>
              <a:lnSpc>
                <a:spcPct val="150000"/>
              </a:lnSpc>
              <a:defRPr/>
            </a:pPr>
            <a:r>
              <a:rPr lang="he-IL" altLang="he-IL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ולוועדת הביקורת של המועצה.</a:t>
            </a:r>
          </a:p>
        </p:txBody>
      </p:sp>
    </p:spTree>
    <p:extLst>
      <p:ext uri="{BB962C8B-B14F-4D97-AF65-F5344CB8AC3E}">
        <p14:creationId xmlns:p14="http://schemas.microsoft.com/office/powerpoint/2010/main" val="7195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9211-96C1-E471-9AA5-6EE3F309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3599329-E784-3A72-E5E3-0523338F2D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1F59CD76-E716-A01B-92C2-962125A9C8F7}"/>
              </a:ext>
            </a:extLst>
          </p:cNvPr>
          <p:cNvSpPr txBox="1"/>
          <p:nvPr/>
        </p:nvSpPr>
        <p:spPr>
          <a:xfrm>
            <a:off x="3214519" y="814441"/>
            <a:ext cx="5762951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אופן הדיווח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A97EFF1-1564-0C5B-A600-757EB6C97336}"/>
              </a:ext>
            </a:extLst>
          </p:cNvPr>
          <p:cNvSpPr txBox="1"/>
          <p:nvPr/>
        </p:nvSpPr>
        <p:spPr>
          <a:xfrm>
            <a:off x="620987" y="2050614"/>
            <a:ext cx="10950017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הביקורת תמציא </a:t>
            </a: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בתוך שלושה חודשים מתום כל שנה </a:t>
            </a: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לוועד המקומי טיוטת דו"ח ביקורת מפורט שיתייחס לפעילות הועד המקומי ותאפשר לו להעיר הערות לטיוטה בתוך 30 ימים.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הביקורת תקיים </a:t>
            </a: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דיון בהערות הועד המקומי ותערוך את דו"ח הביקורת הסופי </a:t>
            </a: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אשר יכלול את תגובות המבוקרים.</a:t>
            </a:r>
            <a:endParaRPr lang="en-US" alt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1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D3C19-380D-0A9F-680F-06E3BB391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1ABFEC90-484D-E98A-A1E7-42D8214BF2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C06FBDA9-7399-A3C6-C54E-05C5111C2B1B}"/>
              </a:ext>
            </a:extLst>
          </p:cNvPr>
          <p:cNvSpPr txBox="1"/>
          <p:nvPr/>
        </p:nvSpPr>
        <p:spPr>
          <a:xfrm>
            <a:off x="3214517" y="1353937"/>
            <a:ext cx="5762951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שקיפות הדיווח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CDBE66E-8B2E-783F-E9DC-166F17BE1914}"/>
              </a:ext>
            </a:extLst>
          </p:cNvPr>
          <p:cNvSpPr txBox="1"/>
          <p:nvPr/>
        </p:nvSpPr>
        <p:spPr>
          <a:xfrm>
            <a:off x="620983" y="2800673"/>
            <a:ext cx="1095001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דו"ח הביקורת יהא פתוח לעיון כל תושב ביישוב וסיכום תמציתי ממנו יופץ לכל תושבי היישוב בתוך 14 ימים ממועד הגשתו למועצה</a:t>
            </a: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E27BF-7ED8-A1E7-EC64-26A068DB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68C83D8-A270-A379-35A6-44A73DB8A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65DF2869-0B4D-0180-2940-09863BD104DB}"/>
              </a:ext>
            </a:extLst>
          </p:cNvPr>
          <p:cNvSpPr txBox="1"/>
          <p:nvPr/>
        </p:nvSpPr>
        <p:spPr>
          <a:xfrm>
            <a:off x="1197293" y="604129"/>
            <a:ext cx="979739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היערכות לעבודת הביקורת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308ECD6-0D76-87CE-E2FF-74DA712BFFEF}"/>
              </a:ext>
            </a:extLst>
          </p:cNvPr>
          <p:cNvSpPr txBox="1"/>
          <p:nvPr/>
        </p:nvSpPr>
        <p:spPr>
          <a:xfrm>
            <a:off x="1116797" y="1805858"/>
            <a:ext cx="9958386" cy="399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הכנת תוכנית עבודה שנתית וקביעת סדרי עדיפות לביקורת, </a:t>
            </a:r>
          </a:p>
          <a:p>
            <a:pPr>
              <a:lnSpc>
                <a:spcPct val="150000"/>
              </a:lnSpc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תוך חלוקת עבודה בין חברי הוועדה והיערכות לטיפול </a:t>
            </a:r>
          </a:p>
          <a:p>
            <a:pPr>
              <a:lnSpc>
                <a:spcPct val="150000"/>
              </a:lnSpc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בנושאים מזדמנים של ביקורת.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תאום מול הנהלת היישוב לאור סקר סיכונים.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למידת הנושאים וקביעת תכנית ביקורת.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הצגת תכנית הביקורת להנהלה ולגורמים המבוקרים.</a:t>
            </a:r>
          </a:p>
        </p:txBody>
      </p:sp>
    </p:spTree>
    <p:extLst>
      <p:ext uri="{BB962C8B-B14F-4D97-AF65-F5344CB8AC3E}">
        <p14:creationId xmlns:p14="http://schemas.microsoft.com/office/powerpoint/2010/main" val="324746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09B5A-86E5-D9B6-1CD2-977ABA56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267AE64-118F-D629-AE17-2ABC789272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475A30B5-1674-348B-669C-CDF604517775}"/>
              </a:ext>
            </a:extLst>
          </p:cNvPr>
          <p:cNvSpPr txBox="1"/>
          <p:nvPr/>
        </p:nvSpPr>
        <p:spPr>
          <a:xfrm>
            <a:off x="1197302" y="832729"/>
            <a:ext cx="979739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דוגמאות לנושאי ביקורת - א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B2C49C7-DF4A-C83D-B299-3DAD57108CBA}"/>
              </a:ext>
            </a:extLst>
          </p:cNvPr>
          <p:cNvSpPr txBox="1"/>
          <p:nvPr/>
        </p:nvSpPr>
        <p:spPr>
          <a:xfrm>
            <a:off x="93898" y="2178881"/>
            <a:ext cx="11482405" cy="2987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פעילות הועד המקומי במתן שרות לתושבים הינה מגוונת ומקיפה מספר רב של נושאים.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לבחון את התנהלות הועד המקומי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בנושאים נוספים.</a:t>
            </a:r>
            <a:endParaRPr lang="he-IL" alt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 action="ppaction://hlinkfile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תקציב שנתי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(אישור ע"י המועצה, חריגות וכו'). 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ישיבות הועד המקומי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(פרוטוקולים, תכיפות הישיבות, חוקותיהן, השתתפות חבריו).</a:t>
            </a:r>
            <a:endParaRPr lang="en-US" alt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בחירת ועדות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(פרוטוקולים, מועדי כינוסן, ישיבותיהן  והשתתפות  חבריהן).</a:t>
            </a:r>
            <a:endParaRPr lang="en-US" alt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9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78B5-D95D-F720-47F7-E0871927A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2303158-1E09-7D14-B4BD-E18B5839A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72763CD1-5508-11D0-D5B9-F11ACFFAFCC8}"/>
              </a:ext>
            </a:extLst>
          </p:cNvPr>
          <p:cNvSpPr txBox="1"/>
          <p:nvPr/>
        </p:nvSpPr>
        <p:spPr>
          <a:xfrm>
            <a:off x="1197302" y="832729"/>
            <a:ext cx="979739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דוגמאות לנושאי ביקורת - ב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72B9D82-5BA1-5125-09AE-2E8F77A0A826}"/>
              </a:ext>
            </a:extLst>
          </p:cNvPr>
          <p:cNvSpPr txBox="1"/>
          <p:nvPr/>
        </p:nvSpPr>
        <p:spPr>
          <a:xfrm>
            <a:off x="93898" y="2178881"/>
            <a:ext cx="11482405" cy="373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זכויות חתימה/ חתימה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התקשרויות ותשלומים.</a:t>
            </a:r>
            <a:endParaRPr lang="en-US" alt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</a:t>
            </a: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אופן קבלת החלטות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מבוצע בצורה תקינה.</a:t>
            </a:r>
            <a:endParaRPr lang="en-US" alt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תקינות התקשרויות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הועד המקומי (רכש, חוזים והתקשרויות)</a:t>
            </a:r>
            <a:endParaRPr lang="en-US" alt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עובדי הועד המקומי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(דגש על אישור המועצה להעסקתם, תקינות שכרם על פי חוק וכו').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דו"ח כספי שנתי 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(האם הוצאות הועד המקומי על פי התקציב)</a:t>
            </a:r>
            <a:endParaRPr lang="en-US" alt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טיפול בפניות/ תלונות  הציבור.</a:t>
            </a:r>
            <a:endParaRPr lang="en-US" alt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1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45BB-7185-4F21-108E-F1AB950B2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887B0B89-71CD-84A7-0861-D995B6123F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7BA28876-C305-C069-56F3-9E55ED38E4DF}"/>
              </a:ext>
            </a:extLst>
          </p:cNvPr>
          <p:cNvSpPr txBox="1"/>
          <p:nvPr/>
        </p:nvSpPr>
        <p:spPr>
          <a:xfrm>
            <a:off x="1197302" y="832729"/>
            <a:ext cx="979739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דוגמאות לנושאי ביקורת - ג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D853CD9-6F35-1C7F-0AD3-ED9889548C9C}"/>
              </a:ext>
            </a:extLst>
          </p:cNvPr>
          <p:cNvSpPr txBox="1"/>
          <p:nvPr/>
        </p:nvSpPr>
        <p:spPr>
          <a:xfrm>
            <a:off x="2049779" y="2289120"/>
            <a:ext cx="8092439" cy="373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ניהול נפרד של הועד מקומי ושל ועד האגודה.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גביית מיסים וארנונה.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השמירה על רכוש הישוב (ביטוח ובטיחות).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ניגודי עניינים.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קבלת טובות הנאה ושמירה על טוהר המידות.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אופן אחזקת מבני ציבור, איתור מפגעים וסילוקם.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מעקב אחר תיקון ליקויים מביקורות קודמות.</a:t>
            </a:r>
          </a:p>
        </p:txBody>
      </p:sp>
    </p:spTree>
    <p:extLst>
      <p:ext uri="{BB962C8B-B14F-4D97-AF65-F5344CB8AC3E}">
        <p14:creationId xmlns:p14="http://schemas.microsoft.com/office/powerpoint/2010/main" val="187413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FAAA0-44DE-34E3-246E-AB50FF33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F06D3B9-9CB6-2330-7897-4EFBBC57CE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EFA74DDA-CE2A-A589-FB3D-9D4E0674F477}"/>
              </a:ext>
            </a:extLst>
          </p:cNvPr>
          <p:cNvSpPr txBox="1"/>
          <p:nvPr/>
        </p:nvSpPr>
        <p:spPr>
          <a:xfrm>
            <a:off x="1197302" y="832729"/>
            <a:ext cx="979739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יחסי גומלין - א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7D48951-08A8-8F0F-68C8-D500DCB049EE}"/>
              </a:ext>
            </a:extLst>
          </p:cNvPr>
          <p:cNvSpPr txBox="1"/>
          <p:nvPr/>
        </p:nvSpPr>
        <p:spPr>
          <a:xfrm>
            <a:off x="956108" y="2160593"/>
            <a:ext cx="10038589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he-IL" altLang="he-IL" sz="4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א.</a:t>
            </a:r>
            <a:r>
              <a:rPr lang="he-IL" alt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44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ביקורת  - ועד מקומי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פעילותם ועצם קיומם, נשענים על הוראות החוק (צו המועצות לעיל). משימותיהם הינן שונות בתכלית, הועד </a:t>
            </a: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מבצע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וועדת הביקורת </a:t>
            </a: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בודקת וממליצה</a:t>
            </a: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יש לפעול תוך שיתוף פעולה והבנה מרביים.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מומלץ לקבוע במשותף ובהסכמה הדדית את אופן ביצוע הבדיקה בהתאם למתחייב מצו המועצות. </a:t>
            </a:r>
          </a:p>
        </p:txBody>
      </p:sp>
    </p:spTree>
    <p:extLst>
      <p:ext uri="{BB962C8B-B14F-4D97-AF65-F5344CB8AC3E}">
        <p14:creationId xmlns:p14="http://schemas.microsoft.com/office/powerpoint/2010/main" val="98447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63C53-D7D8-AA9D-0E3A-7F75935E9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F94963C-8A58-F63C-63A0-C6964CE23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96BBCE1B-02FD-0524-287B-2FF565F6CFB4}"/>
              </a:ext>
            </a:extLst>
          </p:cNvPr>
          <p:cNvSpPr txBox="1"/>
          <p:nvPr/>
        </p:nvSpPr>
        <p:spPr>
          <a:xfrm>
            <a:off x="1197300" y="997321"/>
            <a:ext cx="979739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יחסי גומלין - ב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4B2490E-BB3F-81E1-8B49-EE8F20EAFE25}"/>
              </a:ext>
            </a:extLst>
          </p:cNvPr>
          <p:cNvSpPr txBox="1"/>
          <p:nvPr/>
        </p:nvSpPr>
        <p:spPr>
          <a:xfrm>
            <a:off x="1076704" y="2654369"/>
            <a:ext cx="10038589" cy="275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he-IL" altLang="he-IL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א.</a:t>
            </a:r>
            <a:r>
              <a:rPr lang="he-IL" alt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48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ביקורת  - מבקר המועצה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התייעצות מקצועית, ליווי וחניכה.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הביקורת </a:t>
            </a: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כפופה לסמכות הביקורת </a:t>
            </a:r>
            <a:r>
              <a:rPr lang="he-IL" alt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מבקר המועצה.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העברה ודיון על דו"חות ביקורת .</a:t>
            </a:r>
          </a:p>
        </p:txBody>
      </p:sp>
    </p:spTree>
    <p:extLst>
      <p:ext uri="{BB962C8B-B14F-4D97-AF65-F5344CB8AC3E}">
        <p14:creationId xmlns:p14="http://schemas.microsoft.com/office/powerpoint/2010/main" val="250555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DC7E6-6A0A-1D19-4F3D-DBEB4449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4AD1090-5469-833C-65A8-483EE6D730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31AC0637-7B9F-472B-EEAD-B40694A6187B}"/>
              </a:ext>
            </a:extLst>
          </p:cNvPr>
          <p:cNvSpPr txBox="1"/>
          <p:nvPr/>
        </p:nvSpPr>
        <p:spPr>
          <a:xfrm>
            <a:off x="3060051" y="1957441"/>
            <a:ext cx="6071897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תודה</a:t>
            </a:r>
          </a:p>
        </p:txBody>
      </p:sp>
      <p:sp>
        <p:nvSpPr>
          <p:cNvPr id="4" name="מלבן: פינות מעוגלות 4">
            <a:extLst>
              <a:ext uri="{FF2B5EF4-FFF2-40B4-BE49-F238E27FC236}">
                <a16:creationId xmlns:a16="http://schemas.microsoft.com/office/drawing/2014/main" id="{D68E7CA5-BCDC-6930-5C65-0F39F68B3445}"/>
              </a:ext>
            </a:extLst>
          </p:cNvPr>
          <p:cNvSpPr txBox="1"/>
          <p:nvPr/>
        </p:nvSpPr>
        <p:spPr>
          <a:xfrm>
            <a:off x="3060051" y="3429000"/>
            <a:ext cx="6071897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ובהצלחה!</a:t>
            </a:r>
          </a:p>
        </p:txBody>
      </p:sp>
    </p:spTree>
    <p:extLst>
      <p:ext uri="{BB962C8B-B14F-4D97-AF65-F5344CB8AC3E}">
        <p14:creationId xmlns:p14="http://schemas.microsoft.com/office/powerpoint/2010/main" val="32607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690AA-176D-AB72-C4F0-4966DEFA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FC3D336-D293-17F3-3B60-95AA7A3AD4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7A548A0-4C83-9DC5-B904-9DCFFD7F1E65}"/>
              </a:ext>
            </a:extLst>
          </p:cNvPr>
          <p:cNvSpPr txBox="1"/>
          <p:nvPr/>
        </p:nvSpPr>
        <p:spPr>
          <a:xfrm>
            <a:off x="3025902" y="2460531"/>
            <a:ext cx="614019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r" defTabSz="914400" rtl="1" eaLnBrk="1" fontAlgn="base" latinLnBrk="0" hangingPunct="1">
              <a:lnSpc>
                <a:spcPts val="41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הביקורת הפנימית.</a:t>
            </a:r>
          </a:p>
          <a:p>
            <a:pPr marL="571500" marR="0" lvl="0" indent="-571500" algn="r" defTabSz="914400" rtl="1" eaLnBrk="1" fontAlgn="base" latinLnBrk="0" hangingPunct="1">
              <a:lnSpc>
                <a:spcPts val="41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הביקורת בישוב.</a:t>
            </a:r>
          </a:p>
          <a:p>
            <a:pPr marL="571500" marR="0" lvl="0" indent="-571500" algn="r" defTabSz="914400" rtl="1" eaLnBrk="1" fontAlgn="base" latinLnBrk="0" hangingPunct="1">
              <a:lnSpc>
                <a:spcPts val="41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תפקידים וסמכויות.</a:t>
            </a:r>
          </a:p>
          <a:p>
            <a:pPr marL="571500" marR="0" lvl="0" indent="-571500" algn="r" defTabSz="914400" rtl="1" eaLnBrk="1" fontAlgn="base" latinLnBrk="0" hangingPunct="1">
              <a:lnSpc>
                <a:spcPts val="41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תכנית עבודה.</a:t>
            </a:r>
          </a:p>
          <a:p>
            <a:pPr marL="571500" marR="0" lvl="0" indent="-571500" algn="r" defTabSz="914400" rtl="1" eaLnBrk="1" fontAlgn="base" latinLnBrk="0" hangingPunct="1">
              <a:lnSpc>
                <a:spcPts val="41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שלבי עבודה.</a:t>
            </a:r>
          </a:p>
          <a:p>
            <a:pPr marL="571500" marR="0" lvl="0" indent="-571500" algn="r" defTabSz="914400" rtl="1" eaLnBrk="1" fontAlgn="base" latinLnBrk="0" hangingPunct="1">
              <a:lnSpc>
                <a:spcPts val="41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אתיקה.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246EAE84-8AA3-AA0C-7741-64EF4744AC51}"/>
              </a:ext>
            </a:extLst>
          </p:cNvPr>
          <p:cNvSpPr txBox="1"/>
          <p:nvPr/>
        </p:nvSpPr>
        <p:spPr>
          <a:xfrm>
            <a:off x="3115279" y="925370"/>
            <a:ext cx="5961442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marL="0" marR="0" lvl="0" indent="0" algn="ctr" defTabSz="271145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הנושאים שנלמד:</a:t>
            </a:r>
            <a:endParaRPr kumimoji="0" lang="he-IL" sz="61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5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64F8D-ADC2-43C3-78D0-FCB6310D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40B85C2-93C4-A23E-4D4C-B1181D2AC5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CCF568FA-B599-B647-2E05-B9643F67D5EB}"/>
              </a:ext>
            </a:extLst>
          </p:cNvPr>
          <p:cNvSpPr txBox="1"/>
          <p:nvPr/>
        </p:nvSpPr>
        <p:spPr>
          <a:xfrm>
            <a:off x="1888347" y="2077514"/>
            <a:ext cx="841530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marL="0" marR="0" lvl="0" indent="0" algn="ctr" defTabSz="271145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1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היא הביקורת הפנימית?</a:t>
            </a:r>
            <a:endParaRPr kumimoji="0" lang="he-IL" sz="61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5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2080E-D183-120D-F4B2-AEE85358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0708E5D-5BB8-BC7C-46EB-859B9C560E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D04AF6FC-E21D-5B5B-6A35-6EC899F6FE6A}"/>
              </a:ext>
            </a:extLst>
          </p:cNvPr>
          <p:cNvSpPr txBox="1"/>
          <p:nvPr/>
        </p:nvSpPr>
        <p:spPr>
          <a:xfrm>
            <a:off x="1888347" y="494922"/>
            <a:ext cx="841530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יעילות, חיסכון ומועילות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78BF418-1F2A-7B47-25CB-D774358284D5}"/>
              </a:ext>
            </a:extLst>
          </p:cNvPr>
          <p:cNvSpPr txBox="1"/>
          <p:nvPr/>
        </p:nvSpPr>
        <p:spPr>
          <a:xfrm>
            <a:off x="645032" y="1825599"/>
            <a:ext cx="1090193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marR="0" lvl="0" indent="-273050" algn="just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בביקורת היעילות 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נבדק היחס בין התשומות לתפוקות. </a:t>
            </a:r>
          </a:p>
          <a:p>
            <a:pPr marL="273050" marR="0" lvl="0" indent="-273050" algn="just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בביקורת החיסכון 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נבדקות בעיקר תשומות שהושקעו בפעולה הנבדקת.</a:t>
            </a:r>
          </a:p>
          <a:p>
            <a:pPr marL="273050" marR="0" lvl="0" indent="-273050" algn="just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בביקורת מועילות </a:t>
            </a: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(האפקטיביות) </a:t>
            </a:r>
          </a:p>
          <a:p>
            <a:pPr marR="0" lvl="0" algn="just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נבדקות התפוקות שהושגו, דהיינו האם יעדה של הפעולה, כפי שנקבעה, אמנם הושג.</a:t>
            </a:r>
          </a:p>
        </p:txBody>
      </p:sp>
    </p:spTree>
    <p:extLst>
      <p:ext uri="{BB962C8B-B14F-4D97-AF65-F5344CB8AC3E}">
        <p14:creationId xmlns:p14="http://schemas.microsoft.com/office/powerpoint/2010/main" val="416430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7914E-687D-8466-4C92-BB532C9C9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1298AF5-A1B2-57B4-4829-E0E87B527A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4E54E186-F144-5EF7-3C81-D092DBC9C4F2}"/>
              </a:ext>
            </a:extLst>
          </p:cNvPr>
          <p:cNvSpPr txBox="1"/>
          <p:nvPr/>
        </p:nvSpPr>
        <p:spPr>
          <a:xfrm>
            <a:off x="1888347" y="494922"/>
            <a:ext cx="841530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מהות הפעילות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3ED49A6-E0BA-927C-DA62-5F0722A73072}"/>
              </a:ext>
            </a:extLst>
          </p:cNvPr>
          <p:cNvSpPr txBox="1"/>
          <p:nvPr/>
        </p:nvSpPr>
        <p:spPr>
          <a:xfrm>
            <a:off x="645032" y="1825599"/>
            <a:ext cx="10901934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הביקורת אוספת מידע, בודקת ומבצעת את עבודת הביקורת.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הוועדה תקבע באם תהיה לוועד המקומי ביקורת פנימית משמעותית.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עבודת הביקורת הינה רגישה ועשויה להוליד תוצאות חיוביות לעבודת הועד המקומי, או לגרום לתוצאות שליליות והרסניות.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עבודת הועדה חייבת להתבסס על לימוד ובדיקה מעמיקה ומושכלת של העובדות בשטח.</a:t>
            </a:r>
            <a:endParaRPr lang="en-US" alt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8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AB06C-6EEF-421A-4593-0505AA08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23BE474-79CF-78C8-8E91-CFE7722FD5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790908F4-7D30-B70A-DB4C-7B167CB83F69}"/>
              </a:ext>
            </a:extLst>
          </p:cNvPr>
          <p:cNvSpPr txBox="1"/>
          <p:nvPr/>
        </p:nvSpPr>
        <p:spPr>
          <a:xfrm>
            <a:off x="1888347" y="494922"/>
            <a:ext cx="8415305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אופי עבודת הביקורת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D498291-314F-2D22-62E1-9E20CDBEDB2D}"/>
              </a:ext>
            </a:extLst>
          </p:cNvPr>
          <p:cNvSpPr txBox="1"/>
          <p:nvPr/>
        </p:nvSpPr>
        <p:spPr>
          <a:xfrm>
            <a:off x="645032" y="1825599"/>
            <a:ext cx="10901934" cy="3746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עבודת הביקורת לא תתמקד בבדיקות נקודתיות, אלא  תעסוק בעיקר במכלול שלם של פעילויות, בנושא מקיף, או בתהליכים שלמים. 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בדרך זו, תבטיח הביקורת שיהא לה מבט כולל, מעמיק ורב ממדי על עבודת הועד המקומי. 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ועדת הביקורת אינה מנהלת את הועד המקומי.</a:t>
            </a:r>
            <a:endParaRPr lang="en-US" altLang="he-IL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הועדה בודקת, כי ההתנהלות בעיקרה הינה לפי: תקציב, חוקים ונהלים החלים על הועד המקומי.</a:t>
            </a:r>
            <a:endParaRPr lang="en-US" alt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7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108D-6B1D-C977-CD93-948EA250A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85DE4CCB-F428-3784-11CE-B2C6D1551D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0DFDF822-B478-D95D-D056-AE77DA616708}"/>
              </a:ext>
            </a:extLst>
          </p:cNvPr>
          <p:cNvSpPr txBox="1"/>
          <p:nvPr/>
        </p:nvSpPr>
        <p:spPr>
          <a:xfrm>
            <a:off x="4615489" y="1126203"/>
            <a:ext cx="2961020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דגשים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3944296-CE82-6AEB-0B01-58F3AE657E62}"/>
              </a:ext>
            </a:extLst>
          </p:cNvPr>
          <p:cNvSpPr txBox="1"/>
          <p:nvPr/>
        </p:nvSpPr>
        <p:spPr>
          <a:xfrm>
            <a:off x="645032" y="2580778"/>
            <a:ext cx="10901934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לבצע סקירה מקיפה של נושא המבוקר ולא רק בהיבט של ליקוי.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להקפיד על דיוק בעובדות ובממצאים.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ללבן את העובדות עם המבוקר.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מומלץ לגבש המלצות בתהליך של דיון משותף.</a:t>
            </a:r>
          </a:p>
        </p:txBody>
      </p:sp>
    </p:spTree>
    <p:extLst>
      <p:ext uri="{BB962C8B-B14F-4D97-AF65-F5344CB8AC3E}">
        <p14:creationId xmlns:p14="http://schemas.microsoft.com/office/powerpoint/2010/main" val="215392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B94E8-47DC-476C-7963-B234DF62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A1F31EFA-A09A-45A7-7DC2-B1C14AC40C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15BCEECA-00AD-4004-3D88-607378823323}"/>
              </a:ext>
            </a:extLst>
          </p:cNvPr>
          <p:cNvSpPr txBox="1"/>
          <p:nvPr/>
        </p:nvSpPr>
        <p:spPr>
          <a:xfrm>
            <a:off x="4615489" y="1372225"/>
            <a:ext cx="2961020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הגבלות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C467DCE-C628-F6AD-AB5E-8B9B4B0C1879}"/>
              </a:ext>
            </a:extLst>
          </p:cNvPr>
          <p:cNvSpPr txBox="1"/>
          <p:nvPr/>
        </p:nvSpPr>
        <p:spPr>
          <a:xfrm>
            <a:off x="1419796" y="2842545"/>
            <a:ext cx="9352406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תפקידי הועדה הינם תפקידי ביקורת:</a:t>
            </a:r>
          </a:p>
          <a:p>
            <a:pPr>
              <a:lnSpc>
                <a:spcPct val="150000"/>
              </a:lnSpc>
              <a:defRPr/>
            </a:pPr>
            <a:r>
              <a:rPr lang="he-IL" alt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אינה רשאית להיות מעורבת בתפקידים ביצועיים ולתת הוראות ביצוע.</a:t>
            </a:r>
          </a:p>
          <a:p>
            <a:pPr>
              <a:lnSpc>
                <a:spcPct val="150000"/>
              </a:lnSpc>
              <a:defRPr/>
            </a:pPr>
            <a:r>
              <a:rPr lang="he-IL" alt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אינה רשאית לקבוע מדיניות ולהכתיב נהלים.</a:t>
            </a:r>
          </a:p>
        </p:txBody>
      </p:sp>
    </p:spTree>
    <p:extLst>
      <p:ext uri="{BB962C8B-B14F-4D97-AF65-F5344CB8AC3E}">
        <p14:creationId xmlns:p14="http://schemas.microsoft.com/office/powerpoint/2010/main" val="274828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A10F-8EAC-915A-FC3F-C5D98FC90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נוף, שמיים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1C327BF-F911-015E-B6F6-60A8DB9EEB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: פינות מעוגלות 4">
            <a:extLst>
              <a:ext uri="{FF2B5EF4-FFF2-40B4-BE49-F238E27FC236}">
                <a16:creationId xmlns:a16="http://schemas.microsoft.com/office/drawing/2014/main" id="{E0E32683-3D89-4069-3459-C5C45379A26D}"/>
              </a:ext>
            </a:extLst>
          </p:cNvPr>
          <p:cNvSpPr txBox="1"/>
          <p:nvPr/>
        </p:nvSpPr>
        <p:spPr>
          <a:xfrm>
            <a:off x="3214521" y="1216777"/>
            <a:ext cx="5762951" cy="1080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/>
            <a:r>
              <a:rPr lang="he-IL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סמכויות לבדיקה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0A5C59D-4DA7-36E2-C74A-4B497F44BB80}"/>
              </a:ext>
            </a:extLst>
          </p:cNvPr>
          <p:cNvSpPr txBox="1"/>
          <p:nvPr/>
        </p:nvSpPr>
        <p:spPr>
          <a:xfrm>
            <a:off x="514823" y="2635830"/>
            <a:ext cx="11162348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לבדוק באם החלטות הועד הוצאו לפועל ובוצעו כדין.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לבדוק את חשבונות הועד ולוודא האם הפעולות בוצעו במסגרת תקציבו המאושר.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e-IL" alt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לבדוק האם תוקנו כל הליקויים בעבודת הועד עליהם הצביעו דו"חות הוועדה, האגף לביקורת הרשויות, מבקר המדינה ודוחות אחרים.</a:t>
            </a:r>
          </a:p>
        </p:txBody>
      </p:sp>
    </p:spTree>
    <p:extLst>
      <p:ext uri="{BB962C8B-B14F-4D97-AF65-F5344CB8AC3E}">
        <p14:creationId xmlns:p14="http://schemas.microsoft.com/office/powerpoint/2010/main" val="397528065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724</Words>
  <Application>Microsoft Office PowerPoint</Application>
  <PresentationFormat>מסך רחב</PresentationFormat>
  <Paragraphs>89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ענת שני</dc:creator>
  <cp:lastModifiedBy>ענת שני</cp:lastModifiedBy>
  <cp:revision>18</cp:revision>
  <dcterms:created xsi:type="dcterms:W3CDTF">2025-06-30T11:24:19Z</dcterms:created>
  <dcterms:modified xsi:type="dcterms:W3CDTF">2025-07-14T09:55:51Z</dcterms:modified>
</cp:coreProperties>
</file>