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 id="2147483677" r:id="rId5"/>
  </p:sldMasterIdLst>
  <p:sldIdLst>
    <p:sldId id="256" r:id="rId6"/>
    <p:sldId id="257" r:id="rId7"/>
    <p:sldId id="1811" r:id="rId8"/>
    <p:sldId id="278" r:id="rId9"/>
    <p:sldId id="280" r:id="rId10"/>
    <p:sldId id="279" r:id="rId11"/>
    <p:sldId id="282" r:id="rId12"/>
    <p:sldId id="258" r:id="rId13"/>
    <p:sldId id="288" r:id="rId14"/>
    <p:sldId id="1813" r:id="rId15"/>
    <p:sldId id="303" r:id="rId16"/>
    <p:sldId id="302" r:id="rId17"/>
    <p:sldId id="304" r:id="rId18"/>
    <p:sldId id="305" r:id="rId19"/>
    <p:sldId id="309" r:id="rId20"/>
    <p:sldId id="1817" r:id="rId21"/>
    <p:sldId id="1818" r:id="rId22"/>
    <p:sldId id="306" r:id="rId23"/>
    <p:sldId id="307" r:id="rId24"/>
    <p:sldId id="308" r:id="rId25"/>
    <p:sldId id="1820" r:id="rId26"/>
    <p:sldId id="274" r:id="rId27"/>
    <p:sldId id="1821" r:id="rId28"/>
    <p:sldId id="1822" r:id="rId29"/>
    <p:sldId id="298" r:id="rId30"/>
    <p:sldId id="181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07" autoAdjust="0"/>
  </p:normalViewPr>
  <p:slideViewPr>
    <p:cSldViewPr snapToGrid="0">
      <p:cViewPr varScale="1">
        <p:scale>
          <a:sx n="74" d="100"/>
          <a:sy n="74" d="100"/>
        </p:scale>
        <p:origin x="96" y="27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0542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310490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6614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90817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562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14553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32639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414366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437" y="116632"/>
            <a:ext cx="8351904" cy="882774"/>
          </a:xfrm>
          <a:prstGeom prst="rect">
            <a:avLst/>
          </a:prstGeom>
        </p:spPr>
        <p:txBody>
          <a:bodyPr/>
          <a:lstStyle/>
          <a:p>
            <a:r>
              <a:rPr lang="en-US" dirty="0"/>
              <a:t>Click to edit Master title style</a:t>
            </a:r>
            <a:endParaRPr lang="he-IL" dirty="0"/>
          </a:p>
        </p:txBody>
      </p:sp>
    </p:spTree>
    <p:extLst>
      <p:ext uri="{BB962C8B-B14F-4D97-AF65-F5344CB8AC3E}">
        <p14:creationId xmlns:p14="http://schemas.microsoft.com/office/powerpoint/2010/main" val="33376600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1331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42572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5036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113538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55262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18643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235353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0319029-8A2F-425A-BCEA-B7B4C8D609C0}" type="datetimeFigureOut">
              <a:rPr lang="he-IL" smtClean="0"/>
              <a:t>כ"ז/אדר א/תשע"ט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B015B18-6ABA-4391-A77A-6E6B9815CEFC}" type="slidenum">
              <a:rPr lang="he-IL" smtClean="0"/>
              <a:t>‹#›</a:t>
            </a:fld>
            <a:endParaRPr lang="he-IL"/>
          </a:p>
        </p:txBody>
      </p:sp>
    </p:spTree>
    <p:extLst>
      <p:ext uri="{BB962C8B-B14F-4D97-AF65-F5344CB8AC3E}">
        <p14:creationId xmlns:p14="http://schemas.microsoft.com/office/powerpoint/2010/main" val="172075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19029-8A2F-425A-BCEA-B7B4C8D609C0}" type="datetimeFigureOut">
              <a:rPr lang="he-IL" smtClean="0"/>
              <a:t>כ"ז/אדר א/תשע"ט</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015B18-6ABA-4391-A77A-6E6B9815CEFC}" type="slidenum">
              <a:rPr lang="he-IL" smtClean="0"/>
              <a:t>‹#›</a:t>
            </a:fld>
            <a:endParaRPr lang="he-IL"/>
          </a:p>
        </p:txBody>
      </p:sp>
    </p:spTree>
    <p:extLst>
      <p:ext uri="{BB962C8B-B14F-4D97-AF65-F5344CB8AC3E}">
        <p14:creationId xmlns:p14="http://schemas.microsoft.com/office/powerpoint/2010/main" val="309581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pic>
        <p:nvPicPr>
          <p:cNvPr id="10" name="תמונה 9" descr="Clipboard02.jpg"/>
          <p:cNvPicPr>
            <a:picLocks noChangeAspect="1"/>
          </p:cNvPicPr>
          <p:nvPr userDrawn="1"/>
        </p:nvPicPr>
        <p:blipFill>
          <a:blip r:embed="rId3" cstate="email">
            <a:lum bright="20000" contrast="-30000"/>
          </a:blip>
          <a:stretch>
            <a:fillRect/>
          </a:stretch>
        </p:blipFill>
        <p:spPr>
          <a:xfrm>
            <a:off x="4222" y="0"/>
            <a:ext cx="12183557" cy="6858000"/>
          </a:xfrm>
          <a:prstGeom prst="rect">
            <a:avLst/>
          </a:prstGeom>
        </p:spPr>
      </p:pic>
      <p:sp>
        <p:nvSpPr>
          <p:cNvPr id="6" name="Slide Number Placeholder 5"/>
          <p:cNvSpPr txBox="1">
            <a:spLocks/>
          </p:cNvSpPr>
          <p:nvPr/>
        </p:nvSpPr>
        <p:spPr>
          <a:xfrm>
            <a:off x="43115" y="6596548"/>
            <a:ext cx="384000" cy="252000"/>
          </a:xfrm>
          <a:prstGeom prst="ellipse">
            <a:avLst/>
          </a:prstGeom>
          <a:solidFill>
            <a:schemeClr val="bg1"/>
          </a:solidFill>
          <a:ln w="28575">
            <a:solidFill>
              <a:srgbClr val="0C4DA1"/>
            </a:solidFill>
          </a:ln>
          <a:effectLst>
            <a:outerShdw blurRad="50800" dist="38100" dir="2700000" algn="tl" rotWithShape="0">
              <a:prstClr val="black">
                <a:alpha val="40000"/>
              </a:prstClr>
            </a:outerShdw>
          </a:effectLst>
        </p:spPr>
        <p:txBody>
          <a:bodyPr lIns="0" tIns="0" rIns="0" bIns="0" anchor="ctr"/>
          <a:lstStyle>
            <a:lvl1pPr algn="ctr">
              <a:defRPr sz="900" b="1" baseline="0">
                <a:solidFill>
                  <a:srgbClr val="0C4DA1"/>
                </a:solidFill>
              </a:defRPr>
            </a:lvl1pPr>
          </a:lstStyle>
          <a:p>
            <a:pPr>
              <a:defRPr/>
            </a:pPr>
            <a:fld id="{5076AE41-A0A6-4581-9829-FFC91EA4AD44}" type="slidenum">
              <a:rPr lang="he-IL" sz="900" smtClean="0">
                <a:cs typeface="Arial"/>
              </a:rPr>
              <a:pPr>
                <a:defRPr/>
              </a:pPr>
              <a:t>‹#›</a:t>
            </a:fld>
            <a:endParaRPr lang="he-IL" sz="900" dirty="0">
              <a:cs typeface="Arial"/>
            </a:endParaRPr>
          </a:p>
        </p:txBody>
      </p:sp>
      <p:pic>
        <p:nvPicPr>
          <p:cNvPr id="11" name="Picture 2" descr="C:\Users\verpert\AppData\Local\Microsoft\Windows\INetCache\Content.Outlook\NFDQLNF3\mekorot-logo80.png"/>
          <p:cNvPicPr>
            <a:picLocks noChangeAspect="1" noChangeArrowheads="1"/>
          </p:cNvPicPr>
          <p:nvPr userDrawn="1"/>
        </p:nvPicPr>
        <p:blipFill>
          <a:blip r:embed="rId4" cstate="email"/>
          <a:srcRect/>
          <a:stretch>
            <a:fillRect/>
          </a:stretch>
        </p:blipFill>
        <p:spPr bwMode="auto">
          <a:xfrm>
            <a:off x="9360363" y="44624"/>
            <a:ext cx="2794000" cy="809625"/>
          </a:xfrm>
          <a:prstGeom prst="rect">
            <a:avLst/>
          </a:prstGeom>
          <a:noFill/>
        </p:spPr>
      </p:pic>
      <p:sp>
        <p:nvSpPr>
          <p:cNvPr id="15" name="Title Placeholder 1"/>
          <p:cNvSpPr>
            <a:spLocks noGrp="1"/>
          </p:cNvSpPr>
          <p:nvPr>
            <p:ph type="title"/>
          </p:nvPr>
        </p:nvSpPr>
        <p:spPr>
          <a:xfrm>
            <a:off x="143339" y="116632"/>
            <a:ext cx="8352928" cy="882774"/>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8" name="מלבן 7"/>
          <p:cNvSpPr/>
          <p:nvPr userDrawn="1"/>
        </p:nvSpPr>
        <p:spPr>
          <a:xfrm>
            <a:off x="3791745" y="6564181"/>
            <a:ext cx="5088564" cy="323165"/>
          </a:xfrm>
          <a:prstGeom prst="rect">
            <a:avLst/>
          </a:prstGeom>
        </p:spPr>
        <p:txBody>
          <a:bodyPr wrap="square">
            <a:spAutoFit/>
          </a:bodyPr>
          <a:lstStyle/>
          <a:p>
            <a:r>
              <a:rPr lang="he-IL" sz="1500" b="1" cap="none" spc="0" dirty="0">
                <a:ln w="10541" cmpd="sng">
                  <a:solidFill>
                    <a:schemeClr val="accent1">
                      <a:shade val="88000"/>
                      <a:satMod val="110000"/>
                    </a:schemeClr>
                  </a:solidFill>
                  <a:prstDash val="solid"/>
                </a:ln>
                <a:solidFill>
                  <a:srgbClr val="000066"/>
                </a:solidFill>
                <a:effectLst/>
                <a:latin typeface="Arial" pitchFamily="34" charset="0"/>
                <a:cs typeface="Arial" pitchFamily="34" charset="0"/>
              </a:rPr>
              <a:t>מנהלת</a:t>
            </a:r>
            <a:r>
              <a:rPr lang="he-IL" sz="1500" b="1" cap="none" spc="0" baseline="0" dirty="0">
                <a:ln w="10541" cmpd="sng">
                  <a:solidFill>
                    <a:schemeClr val="accent1">
                      <a:shade val="88000"/>
                      <a:satMod val="110000"/>
                    </a:schemeClr>
                  </a:solidFill>
                  <a:prstDash val="solid"/>
                </a:ln>
                <a:solidFill>
                  <a:srgbClr val="000066"/>
                </a:solidFill>
                <a:effectLst/>
                <a:latin typeface="Arial" pitchFamily="34" charset="0"/>
                <a:cs typeface="Arial" pitchFamily="34" charset="0"/>
              </a:rPr>
              <a:t> תגבור הולכה צפונה ולאגן היקוות כנרת</a:t>
            </a:r>
            <a:endParaRPr lang="he-IL" sz="1500" b="1" cap="none" spc="0" dirty="0">
              <a:ln w="10541" cmpd="sng">
                <a:solidFill>
                  <a:schemeClr val="accent1">
                    <a:shade val="88000"/>
                    <a:satMod val="110000"/>
                  </a:schemeClr>
                </a:solidFill>
                <a:prstDash val="solid"/>
              </a:ln>
              <a:solidFill>
                <a:srgbClr val="000066"/>
              </a:solidFill>
              <a:effectLst/>
            </a:endParaRPr>
          </a:p>
        </p:txBody>
      </p:sp>
    </p:spTree>
    <p:extLst>
      <p:ext uri="{BB962C8B-B14F-4D97-AF65-F5344CB8AC3E}">
        <p14:creationId xmlns:p14="http://schemas.microsoft.com/office/powerpoint/2010/main" val="315073842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r" rtl="1" eaLnBrk="0" fontAlgn="base" hangingPunct="0">
        <a:spcBef>
          <a:spcPct val="0"/>
        </a:spcBef>
        <a:spcAft>
          <a:spcPct val="0"/>
        </a:spcAft>
        <a:defRPr lang="en-US" sz="3200" b="1" kern="1200" cap="none" spc="0" dirty="0" smtClean="0">
          <a:ln w="10541" cmpd="sng">
            <a:solidFill>
              <a:schemeClr val="accent1">
                <a:shade val="88000"/>
                <a:satMod val="110000"/>
              </a:schemeClr>
            </a:solidFill>
            <a:prstDash val="solid"/>
          </a:ln>
          <a:solidFill>
            <a:srgbClr val="000066"/>
          </a:solidFill>
          <a:effectLst/>
          <a:latin typeface="Arial" pitchFamily="34" charset="0"/>
          <a:ea typeface="+mn-ea"/>
          <a:cs typeface="Arial" pitchFamily="34" charset="0"/>
        </a:defRPr>
      </a:lvl1pPr>
      <a:lvl2pPr algn="l" rtl="0" eaLnBrk="0" fontAlgn="base" hangingPunct="0">
        <a:spcBef>
          <a:spcPct val="0"/>
        </a:spcBef>
        <a:spcAft>
          <a:spcPct val="0"/>
        </a:spcAft>
        <a:defRPr sz="2800" b="1">
          <a:solidFill>
            <a:srgbClr val="008FD7"/>
          </a:solidFill>
          <a:latin typeface="Arial" pitchFamily="34" charset="0"/>
          <a:cs typeface="Arial" pitchFamily="34" charset="0"/>
        </a:defRPr>
      </a:lvl2pPr>
      <a:lvl3pPr algn="l" rtl="0" eaLnBrk="0" fontAlgn="base" hangingPunct="0">
        <a:spcBef>
          <a:spcPct val="0"/>
        </a:spcBef>
        <a:spcAft>
          <a:spcPct val="0"/>
        </a:spcAft>
        <a:defRPr sz="2800" b="1">
          <a:solidFill>
            <a:srgbClr val="008FD7"/>
          </a:solidFill>
          <a:latin typeface="Arial" pitchFamily="34" charset="0"/>
          <a:cs typeface="Arial" pitchFamily="34" charset="0"/>
        </a:defRPr>
      </a:lvl3pPr>
      <a:lvl4pPr algn="l" rtl="0" eaLnBrk="0" fontAlgn="base" hangingPunct="0">
        <a:spcBef>
          <a:spcPct val="0"/>
        </a:spcBef>
        <a:spcAft>
          <a:spcPct val="0"/>
        </a:spcAft>
        <a:defRPr sz="2800" b="1">
          <a:solidFill>
            <a:srgbClr val="008FD7"/>
          </a:solidFill>
          <a:latin typeface="Arial" pitchFamily="34" charset="0"/>
          <a:cs typeface="Arial" pitchFamily="34" charset="0"/>
        </a:defRPr>
      </a:lvl4pPr>
      <a:lvl5pPr algn="l" rtl="0" eaLnBrk="0" fontAlgn="base" hangingPunct="0">
        <a:spcBef>
          <a:spcPct val="0"/>
        </a:spcBef>
        <a:spcAft>
          <a:spcPct val="0"/>
        </a:spcAft>
        <a:defRPr sz="2800" b="1">
          <a:solidFill>
            <a:srgbClr val="008FD7"/>
          </a:solidFill>
          <a:latin typeface="Arial" pitchFamily="34" charset="0"/>
          <a:cs typeface="Arial" pitchFamily="34" charset="0"/>
        </a:defRPr>
      </a:lvl5pPr>
      <a:lvl6pPr marL="457200" algn="l" rtl="0" fontAlgn="base">
        <a:spcBef>
          <a:spcPct val="0"/>
        </a:spcBef>
        <a:spcAft>
          <a:spcPct val="0"/>
        </a:spcAft>
        <a:defRPr sz="2800" b="1">
          <a:solidFill>
            <a:srgbClr val="008FD7"/>
          </a:solidFill>
          <a:latin typeface="Arial" pitchFamily="34" charset="0"/>
          <a:cs typeface="Arial" pitchFamily="34" charset="0"/>
        </a:defRPr>
      </a:lvl6pPr>
      <a:lvl7pPr marL="914400" algn="l" rtl="0" fontAlgn="base">
        <a:spcBef>
          <a:spcPct val="0"/>
        </a:spcBef>
        <a:spcAft>
          <a:spcPct val="0"/>
        </a:spcAft>
        <a:defRPr sz="2800" b="1">
          <a:solidFill>
            <a:srgbClr val="008FD7"/>
          </a:solidFill>
          <a:latin typeface="Arial" pitchFamily="34" charset="0"/>
          <a:cs typeface="Arial" pitchFamily="34" charset="0"/>
        </a:defRPr>
      </a:lvl7pPr>
      <a:lvl8pPr marL="1371600" algn="l" rtl="0" fontAlgn="base">
        <a:spcBef>
          <a:spcPct val="0"/>
        </a:spcBef>
        <a:spcAft>
          <a:spcPct val="0"/>
        </a:spcAft>
        <a:defRPr sz="2800" b="1">
          <a:solidFill>
            <a:srgbClr val="008FD7"/>
          </a:solidFill>
          <a:latin typeface="Arial" pitchFamily="34" charset="0"/>
          <a:cs typeface="Arial" pitchFamily="34" charset="0"/>
        </a:defRPr>
      </a:lvl8pPr>
      <a:lvl9pPr marL="1828800" algn="l" rtl="0" fontAlgn="base">
        <a:spcBef>
          <a:spcPct val="0"/>
        </a:spcBef>
        <a:spcAft>
          <a:spcPct val="0"/>
        </a:spcAft>
        <a:defRPr sz="2800" b="1">
          <a:solidFill>
            <a:srgbClr val="008FD7"/>
          </a:solidFill>
          <a:latin typeface="Arial" pitchFamily="34" charset="0"/>
          <a:cs typeface="Arial" pitchFamily="34" charset="0"/>
        </a:defRPr>
      </a:lvl9pPr>
    </p:titleStyle>
    <p:bodyStyle>
      <a:lvl1pPr marL="342900" indent="-342900" algn="r" rtl="1" eaLnBrk="0" fontAlgn="base" hangingPunct="0">
        <a:lnSpc>
          <a:spcPct val="120000"/>
        </a:lnSpc>
        <a:spcBef>
          <a:spcPts val="600"/>
        </a:spcBef>
        <a:spcAft>
          <a:spcPct val="0"/>
        </a:spcAft>
        <a:buClr>
          <a:srgbClr val="0C4DA1"/>
        </a:buClr>
        <a:buSzPct val="70000"/>
        <a:buFont typeface="Wingdings" pitchFamily="2" charset="2"/>
        <a:buChar char="¦"/>
        <a:defRPr kern="1200">
          <a:solidFill>
            <a:srgbClr val="000066"/>
          </a:solidFill>
          <a:latin typeface="Arial" pitchFamily="34" charset="0"/>
          <a:ea typeface="+mn-ea"/>
          <a:cs typeface="Arial" pitchFamily="34" charset="0"/>
        </a:defRPr>
      </a:lvl1pPr>
      <a:lvl2pPr marL="742950" indent="-285750" algn="r" rtl="1" eaLnBrk="0" fontAlgn="base" hangingPunct="0">
        <a:lnSpc>
          <a:spcPct val="120000"/>
        </a:lnSpc>
        <a:spcBef>
          <a:spcPts val="600"/>
        </a:spcBef>
        <a:spcAft>
          <a:spcPct val="0"/>
        </a:spcAft>
        <a:buClr>
          <a:srgbClr val="0C4DA1"/>
        </a:buClr>
        <a:buSzPct val="70000"/>
        <a:buFont typeface="Wingdings" pitchFamily="2" charset="2"/>
        <a:buChar char="l"/>
        <a:defRPr sz="1600" kern="1200">
          <a:solidFill>
            <a:srgbClr val="000066"/>
          </a:solidFill>
          <a:latin typeface="Arial" pitchFamily="34" charset="0"/>
          <a:ea typeface="+mn-ea"/>
          <a:cs typeface="Arial" pitchFamily="34" charset="0"/>
        </a:defRPr>
      </a:lvl2pPr>
      <a:lvl3pPr marL="1143000" indent="-228600" algn="r" rtl="1" eaLnBrk="0" fontAlgn="base" hangingPunct="0">
        <a:lnSpc>
          <a:spcPct val="120000"/>
        </a:lnSpc>
        <a:spcBef>
          <a:spcPts val="600"/>
        </a:spcBef>
        <a:spcAft>
          <a:spcPct val="0"/>
        </a:spcAft>
        <a:buClr>
          <a:srgbClr val="0C4DA1"/>
        </a:buClr>
        <a:buSzPct val="70000"/>
        <a:buFont typeface="Wingdings" pitchFamily="2" charset="2"/>
        <a:buChar char="l"/>
        <a:defRPr sz="1400" kern="1200">
          <a:solidFill>
            <a:srgbClr val="000066"/>
          </a:solidFill>
          <a:latin typeface="Arial" pitchFamily="34" charset="0"/>
          <a:ea typeface="+mn-ea"/>
          <a:cs typeface="Arial" pitchFamily="34" charset="0"/>
        </a:defRPr>
      </a:lvl3pPr>
      <a:lvl4pPr marL="1600200" indent="-228600" algn="r" rtl="1" eaLnBrk="0" fontAlgn="base" hangingPunct="0">
        <a:lnSpc>
          <a:spcPct val="120000"/>
        </a:lnSpc>
        <a:spcBef>
          <a:spcPts val="600"/>
        </a:spcBef>
        <a:spcAft>
          <a:spcPct val="0"/>
        </a:spcAft>
        <a:buClr>
          <a:srgbClr val="0C4DA1"/>
        </a:buClr>
        <a:buSzPct val="70000"/>
        <a:buFont typeface="Wingdings" pitchFamily="2" charset="2"/>
        <a:buChar char="l"/>
        <a:defRPr sz="1200" kern="1200">
          <a:solidFill>
            <a:srgbClr val="000066"/>
          </a:solidFill>
          <a:latin typeface="Arial" pitchFamily="34" charset="0"/>
          <a:ea typeface="+mn-ea"/>
          <a:cs typeface="Arial" pitchFamily="34" charset="0"/>
        </a:defRPr>
      </a:lvl4pPr>
      <a:lvl5pPr marL="2057400" indent="-228600" algn="r" rtl="1" eaLnBrk="0" fontAlgn="base" hangingPunct="0">
        <a:lnSpc>
          <a:spcPct val="120000"/>
        </a:lnSpc>
        <a:spcBef>
          <a:spcPts val="600"/>
        </a:spcBef>
        <a:spcAft>
          <a:spcPct val="0"/>
        </a:spcAft>
        <a:buClr>
          <a:srgbClr val="0C4DA1"/>
        </a:buClr>
        <a:buSzPct val="70000"/>
        <a:buFont typeface="Wingdings" pitchFamily="2" charset="2"/>
        <a:buChar char="l"/>
        <a:defRPr sz="1200" kern="1200">
          <a:solidFill>
            <a:srgbClr val="000066"/>
          </a:solidFill>
          <a:latin typeface="Arial" pitchFamily="34" charset="0"/>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google.co.il/url?sa=i&amp;rct=j&amp;q=&amp;esrc=s&amp;source=images&amp;cd=&amp;cad=rja&amp;uact=8&amp;ved=2ahUKEwip9LLM36veAhXBzqQKHTsKBjwQjRx6BAgBEAU&amp;url=https://he.wikipedia.org/wiki/%D7%A7%D7%95%D7%91%D7%A5:Mekorot.svg&amp;psig=AOvVaw1-VjN8qNIaNU2x7ZnOBiOm&amp;ust=1540905800079190"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hyperlink" Target="https://www.google.co.il/url?sa=i&amp;rct=j&amp;q=&amp;esrc=s&amp;source=images&amp;cd=&amp;cad=rja&amp;uact=8&amp;ved=2ahUKEwiHhvjIuqzeAhUQPewKHY5-Cv0QjRx6BAgBEAU&amp;url=https://www.spppumps.com/markets/pumps/split-case-pumps/&amp;psig=AOvVaw1Da15tJ6eAk1OyItE-yf3m&amp;ust=1540930204549337" TargetMode="External"/><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8D2F3B-EC6E-49C8-95BE-7A089A780EA9}"/>
              </a:ext>
            </a:extLst>
          </p:cNvPr>
          <p:cNvSpPr>
            <a:spLocks noGrp="1"/>
          </p:cNvSpPr>
          <p:nvPr>
            <p:ph type="ctrTitle"/>
          </p:nvPr>
        </p:nvSpPr>
        <p:spPr>
          <a:xfrm>
            <a:off x="1288126" y="356793"/>
            <a:ext cx="7766936" cy="1646302"/>
          </a:xfrm>
        </p:spPr>
        <p:txBody>
          <a:bodyPr/>
          <a:lstStyle/>
          <a:p>
            <a:pPr algn="ctr"/>
            <a:r>
              <a:rPr lang="he-IL" dirty="0"/>
              <a:t>בריכת מנשה</a:t>
            </a:r>
          </a:p>
        </p:txBody>
      </p:sp>
      <p:pic>
        <p:nvPicPr>
          <p:cNvPr id="5" name="תמונה 4">
            <a:extLst>
              <a:ext uri="{FF2B5EF4-FFF2-40B4-BE49-F238E27FC236}">
                <a16:creationId xmlns:a16="http://schemas.microsoft.com/office/drawing/2014/main" id="{5BB88142-56F8-4CF3-97AF-65B356098C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397" y="4601354"/>
            <a:ext cx="1361014" cy="1586942"/>
          </a:xfrm>
          <a:prstGeom prst="rect">
            <a:avLst/>
          </a:prstGeom>
        </p:spPr>
      </p:pic>
      <p:pic>
        <p:nvPicPr>
          <p:cNvPr id="7" name="תמונה 6">
            <a:extLst>
              <a:ext uri="{FF2B5EF4-FFF2-40B4-BE49-F238E27FC236}">
                <a16:creationId xmlns:a16="http://schemas.microsoft.com/office/drawing/2014/main" id="{F97368ED-95A8-42B6-ADCA-E2D18BAA42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54901" y="4408988"/>
            <a:ext cx="2324100" cy="19716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8092" y="4959452"/>
            <a:ext cx="2636795" cy="870748"/>
          </a:xfrm>
          <a:prstGeom prst="rect">
            <a:avLst/>
          </a:prstGeom>
        </p:spPr>
      </p:pic>
    </p:spTree>
    <p:extLst>
      <p:ext uri="{BB962C8B-B14F-4D97-AF65-F5344CB8AC3E}">
        <p14:creationId xmlns:p14="http://schemas.microsoft.com/office/powerpoint/2010/main" val="351140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D9FA7-D080-425B-A86E-EC705A7DD8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532" y="820024"/>
            <a:ext cx="4853166" cy="5693860"/>
          </a:xfrm>
          <a:prstGeom prst="rect">
            <a:avLst/>
          </a:prstGeom>
        </p:spPr>
      </p:pic>
      <p:pic>
        <p:nvPicPr>
          <p:cNvPr id="6" name="Picture 5">
            <a:extLst>
              <a:ext uri="{FF2B5EF4-FFF2-40B4-BE49-F238E27FC236}">
                <a16:creationId xmlns:a16="http://schemas.microsoft.com/office/drawing/2014/main" id="{88BB3E85-DBF6-4359-9492-3934E4F1E22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a:ext>
            </a:extLst>
          </a:blip>
          <a:srcRect/>
          <a:stretch/>
        </p:blipFill>
        <p:spPr>
          <a:xfrm>
            <a:off x="5993647" y="988185"/>
            <a:ext cx="5373133" cy="5217952"/>
          </a:xfrm>
          <a:prstGeom prst="rect">
            <a:avLst/>
          </a:prstGeom>
        </p:spPr>
      </p:pic>
      <p:sp>
        <p:nvSpPr>
          <p:cNvPr id="7" name="Oval 6">
            <a:extLst>
              <a:ext uri="{FF2B5EF4-FFF2-40B4-BE49-F238E27FC236}">
                <a16:creationId xmlns:a16="http://schemas.microsoft.com/office/drawing/2014/main" id="{34B1A00D-67C5-44CD-9109-BBDFABD04E20}"/>
              </a:ext>
            </a:extLst>
          </p:cNvPr>
          <p:cNvSpPr/>
          <p:nvPr/>
        </p:nvSpPr>
        <p:spPr>
          <a:xfrm>
            <a:off x="7988488" y="2351526"/>
            <a:ext cx="559838" cy="559838"/>
          </a:xfrm>
          <a:prstGeom prst="ellipse">
            <a:avLst/>
          </a:prstGeom>
          <a:noFill/>
          <a:ln w="57150">
            <a:solidFill>
              <a:srgbClr val="BB1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F4FACB6-BA88-4F69-BF5B-7710B920AE69}"/>
              </a:ext>
            </a:extLst>
          </p:cNvPr>
          <p:cNvSpPr/>
          <p:nvPr/>
        </p:nvSpPr>
        <p:spPr>
          <a:xfrm>
            <a:off x="7720679" y="3068446"/>
            <a:ext cx="559838" cy="559838"/>
          </a:xfrm>
          <a:prstGeom prst="ellipse">
            <a:avLst/>
          </a:prstGeom>
          <a:noFill/>
          <a:ln w="57150">
            <a:solidFill>
              <a:srgbClr val="BB15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כותרת משנה 2">
            <a:extLst>
              <a:ext uri="{FF2B5EF4-FFF2-40B4-BE49-F238E27FC236}">
                <a16:creationId xmlns:a16="http://schemas.microsoft.com/office/drawing/2014/main" id="{FD497F80-E0E0-4462-BFE5-2972E3A3B6C4}"/>
              </a:ext>
            </a:extLst>
          </p:cNvPr>
          <p:cNvSpPr>
            <a:spLocks noGrp="1"/>
          </p:cNvSpPr>
          <p:nvPr>
            <p:ph type="subTitle" idx="1"/>
          </p:nvPr>
        </p:nvSpPr>
        <p:spPr>
          <a:xfrm>
            <a:off x="3501963" y="39680"/>
            <a:ext cx="5786887" cy="623262"/>
          </a:xfrm>
        </p:spPr>
        <p:txBody>
          <a:bodyPr>
            <a:noAutofit/>
          </a:bodyPr>
          <a:lstStyle/>
          <a:p>
            <a:pPr algn="r"/>
            <a:r>
              <a:rPr lang="he-IL" sz="4000" b="1" dirty="0">
                <a:solidFill>
                  <a:schemeClr val="accent6">
                    <a:lumMod val="50000"/>
                  </a:schemeClr>
                </a:solidFill>
              </a:rPr>
              <a:t>ערכי טיול ושבילי אופניים</a:t>
            </a:r>
          </a:p>
        </p:txBody>
      </p:sp>
      <p:sp>
        <p:nvSpPr>
          <p:cNvPr id="10" name="Rectangle 9">
            <a:extLst>
              <a:ext uri="{FF2B5EF4-FFF2-40B4-BE49-F238E27FC236}">
                <a16:creationId xmlns:a16="http://schemas.microsoft.com/office/drawing/2014/main" id="{4B1EBBBA-36E1-4794-B3D0-3BFE07D81603}"/>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13" name="Rectangle 12">
            <a:extLst>
              <a:ext uri="{FF2B5EF4-FFF2-40B4-BE49-F238E27FC236}">
                <a16:creationId xmlns:a16="http://schemas.microsoft.com/office/drawing/2014/main" id="{1A5B2F9E-0C2D-4AFC-A690-5A15326857FD}"/>
              </a:ext>
            </a:extLst>
          </p:cNvPr>
          <p:cNvSpPr/>
          <p:nvPr/>
        </p:nvSpPr>
        <p:spPr>
          <a:xfrm rot="16200000">
            <a:off x="-408804" y="1551038"/>
            <a:ext cx="1231644" cy="369332"/>
          </a:xfrm>
          <a:prstGeom prst="rect">
            <a:avLst/>
          </a:prstGeom>
        </p:spPr>
        <p:txBody>
          <a:bodyPr wrap="square">
            <a:spAutoFit/>
          </a:bodyPr>
          <a:lstStyle/>
          <a:p>
            <a:r>
              <a:rPr lang="he-IL" dirty="0">
                <a:solidFill>
                  <a:schemeClr val="bg1"/>
                </a:solidFill>
              </a:rPr>
              <a:t>מפות</a:t>
            </a:r>
            <a:endParaRPr lang="en-GB" dirty="0">
              <a:solidFill>
                <a:schemeClr val="bg1"/>
              </a:solidFill>
            </a:endParaRPr>
          </a:p>
        </p:txBody>
      </p:sp>
      <p:sp>
        <p:nvSpPr>
          <p:cNvPr id="11" name="כותרת משנה 2">
            <a:extLst>
              <a:ext uri="{FF2B5EF4-FFF2-40B4-BE49-F238E27FC236}">
                <a16:creationId xmlns:a16="http://schemas.microsoft.com/office/drawing/2014/main" id="{B57D8BA8-C511-4A22-8179-835B0B060AD9}"/>
              </a:ext>
            </a:extLst>
          </p:cNvPr>
          <p:cNvSpPr txBox="1">
            <a:spLocks/>
          </p:cNvSpPr>
          <p:nvPr/>
        </p:nvSpPr>
        <p:spPr>
          <a:xfrm>
            <a:off x="5387073" y="1031605"/>
            <a:ext cx="5786887" cy="623262"/>
          </a:xfrm>
          <a:prstGeom prst="rect">
            <a:avLst/>
          </a:prstGeom>
        </p:spPr>
        <p:txBody>
          <a:bodyPr vert="horz" lIns="91440" tIns="45720" rIns="91440" bIns="45720" rtlCol="0" anchor="t">
            <a:no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he-IL" sz="2000" b="1" dirty="0">
                <a:solidFill>
                  <a:schemeClr val="bg1"/>
                </a:solidFill>
              </a:rPr>
              <a:t>מתוך </a:t>
            </a:r>
            <a:r>
              <a:rPr lang="en-US" sz="2000" b="1" dirty="0">
                <a:solidFill>
                  <a:schemeClr val="bg1"/>
                </a:solidFill>
              </a:rPr>
              <a:t>GOVMAP</a:t>
            </a:r>
            <a:endParaRPr lang="he-IL" sz="2000" b="1" dirty="0">
              <a:solidFill>
                <a:schemeClr val="bg1"/>
              </a:solidFill>
            </a:endParaRPr>
          </a:p>
        </p:txBody>
      </p:sp>
    </p:spTree>
    <p:extLst>
      <p:ext uri="{BB962C8B-B14F-4D97-AF65-F5344CB8AC3E}">
        <p14:creationId xmlns:p14="http://schemas.microsoft.com/office/powerpoint/2010/main" val="42463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a:extLst>
              <a:ext uri="{FF2B5EF4-FFF2-40B4-BE49-F238E27FC236}">
                <a16:creationId xmlns:a16="http://schemas.microsoft.com/office/drawing/2014/main" id="{2708AF84-CE2E-4C09-A6C9-8FC2793CC7FA}"/>
              </a:ext>
            </a:extLst>
          </p:cNvPr>
          <p:cNvSpPr>
            <a:spLocks noGrp="1"/>
          </p:cNvSpPr>
          <p:nvPr>
            <p:ph type="subTitle" idx="1"/>
          </p:nvPr>
        </p:nvSpPr>
        <p:spPr>
          <a:xfrm>
            <a:off x="6818024" y="5981749"/>
            <a:ext cx="4071676" cy="1752502"/>
          </a:xfrm>
        </p:spPr>
        <p:txBody>
          <a:bodyPr vert="horz" lIns="91440" tIns="45720" rIns="91440" bIns="45720" rtlCol="0">
            <a:normAutofit/>
          </a:bodyPr>
          <a:lstStyle/>
          <a:p>
            <a:pPr algn="r"/>
            <a:r>
              <a:rPr lang="he-IL" sz="3600" b="1" dirty="0">
                <a:solidFill>
                  <a:schemeClr val="accent6">
                    <a:lumMod val="50000"/>
                  </a:schemeClr>
                </a:solidFill>
              </a:rPr>
              <a:t>חתכי נצפות</a:t>
            </a:r>
          </a:p>
        </p:txBody>
      </p:sp>
      <p:pic>
        <p:nvPicPr>
          <p:cNvPr id="6" name="Picture 5">
            <a:extLst>
              <a:ext uri="{FF2B5EF4-FFF2-40B4-BE49-F238E27FC236}">
                <a16:creationId xmlns:a16="http://schemas.microsoft.com/office/drawing/2014/main" id="{C8DD46BC-5497-4AC1-876E-32C2756CAA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6593" y="3062237"/>
            <a:ext cx="5589037" cy="3620938"/>
          </a:xfrm>
          <a:prstGeom prst="rect">
            <a:avLst/>
          </a:prstGeom>
        </p:spPr>
      </p:pic>
      <p:pic>
        <p:nvPicPr>
          <p:cNvPr id="5" name="Picture 4">
            <a:extLst>
              <a:ext uri="{FF2B5EF4-FFF2-40B4-BE49-F238E27FC236}">
                <a16:creationId xmlns:a16="http://schemas.microsoft.com/office/drawing/2014/main" id="{BA3CC0F4-9AC3-45C5-ADE9-3FC92B4E2E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93" y="270588"/>
            <a:ext cx="11853956" cy="2616824"/>
          </a:xfrm>
          <a:prstGeom prst="rect">
            <a:avLst/>
          </a:prstGeom>
        </p:spPr>
      </p:pic>
      <p:sp>
        <p:nvSpPr>
          <p:cNvPr id="7" name="Rectangle 6">
            <a:extLst>
              <a:ext uri="{FF2B5EF4-FFF2-40B4-BE49-F238E27FC236}">
                <a16:creationId xmlns:a16="http://schemas.microsoft.com/office/drawing/2014/main" id="{7966F666-0375-4CB8-94B8-5101E9043B00}"/>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9" name="Rectangle 8">
            <a:extLst>
              <a:ext uri="{FF2B5EF4-FFF2-40B4-BE49-F238E27FC236}">
                <a16:creationId xmlns:a16="http://schemas.microsoft.com/office/drawing/2014/main" id="{1A79AAB7-16DD-4B61-BB6D-F5024821142C}"/>
              </a:ext>
            </a:extLst>
          </p:cNvPr>
          <p:cNvSpPr/>
          <p:nvPr/>
        </p:nvSpPr>
        <p:spPr>
          <a:xfrm rot="16200000">
            <a:off x="-377891" y="3785923"/>
            <a:ext cx="1231644" cy="369332"/>
          </a:xfrm>
          <a:prstGeom prst="rect">
            <a:avLst/>
          </a:prstGeom>
        </p:spPr>
        <p:txBody>
          <a:bodyPr wrap="square">
            <a:spAutoFit/>
          </a:bodyPr>
          <a:lstStyle/>
          <a:p>
            <a:r>
              <a:rPr lang="he-IL" dirty="0">
                <a:solidFill>
                  <a:schemeClr val="bg1"/>
                </a:solidFill>
              </a:rPr>
              <a:t>נצפות</a:t>
            </a:r>
            <a:endParaRPr lang="en-GB" dirty="0">
              <a:solidFill>
                <a:schemeClr val="bg1"/>
              </a:solidFill>
            </a:endParaRPr>
          </a:p>
        </p:txBody>
      </p:sp>
    </p:spTree>
    <p:extLst>
      <p:ext uri="{BB962C8B-B14F-4D97-AF65-F5344CB8AC3E}">
        <p14:creationId xmlns:p14="http://schemas.microsoft.com/office/powerpoint/2010/main" val="224945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a:extLst>
              <a:ext uri="{FF2B5EF4-FFF2-40B4-BE49-F238E27FC236}">
                <a16:creationId xmlns:a16="http://schemas.microsoft.com/office/drawing/2014/main" id="{2708AF84-CE2E-4C09-A6C9-8FC2793CC7FA}"/>
              </a:ext>
            </a:extLst>
          </p:cNvPr>
          <p:cNvSpPr>
            <a:spLocks noGrp="1"/>
          </p:cNvSpPr>
          <p:nvPr>
            <p:ph type="subTitle" idx="1"/>
          </p:nvPr>
        </p:nvSpPr>
        <p:spPr>
          <a:xfrm>
            <a:off x="6818024" y="5981749"/>
            <a:ext cx="4071676" cy="1752502"/>
          </a:xfrm>
        </p:spPr>
        <p:txBody>
          <a:bodyPr vert="horz" lIns="91440" tIns="45720" rIns="91440" bIns="45720" rtlCol="0">
            <a:normAutofit/>
          </a:bodyPr>
          <a:lstStyle/>
          <a:p>
            <a:pPr algn="r"/>
            <a:r>
              <a:rPr lang="he-IL" sz="3600" b="1" dirty="0">
                <a:solidFill>
                  <a:schemeClr val="accent6">
                    <a:lumMod val="50000"/>
                  </a:schemeClr>
                </a:solidFill>
              </a:rPr>
              <a:t>חתכי נצפות</a:t>
            </a:r>
          </a:p>
        </p:txBody>
      </p:sp>
      <p:pic>
        <p:nvPicPr>
          <p:cNvPr id="6" name="Picture 5">
            <a:extLst>
              <a:ext uri="{FF2B5EF4-FFF2-40B4-BE49-F238E27FC236}">
                <a16:creationId xmlns:a16="http://schemas.microsoft.com/office/drawing/2014/main" id="{C8DD46BC-5497-4AC1-876E-32C2756CAA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5497" y="3088102"/>
            <a:ext cx="5589037" cy="3620938"/>
          </a:xfrm>
          <a:prstGeom prst="rect">
            <a:avLst/>
          </a:prstGeom>
        </p:spPr>
      </p:pic>
      <p:pic>
        <p:nvPicPr>
          <p:cNvPr id="5" name="Picture 4">
            <a:extLst>
              <a:ext uri="{FF2B5EF4-FFF2-40B4-BE49-F238E27FC236}">
                <a16:creationId xmlns:a16="http://schemas.microsoft.com/office/drawing/2014/main" id="{BA3CC0F4-9AC3-45C5-ADE9-3FC92B4E2E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93" y="261257"/>
            <a:ext cx="11853956" cy="2677886"/>
          </a:xfrm>
          <a:prstGeom prst="rect">
            <a:avLst/>
          </a:prstGeom>
        </p:spPr>
      </p:pic>
      <p:sp>
        <p:nvSpPr>
          <p:cNvPr id="7" name="Rectangle 6">
            <a:extLst>
              <a:ext uri="{FF2B5EF4-FFF2-40B4-BE49-F238E27FC236}">
                <a16:creationId xmlns:a16="http://schemas.microsoft.com/office/drawing/2014/main" id="{A13D3258-FC2D-483D-9F04-FD865282B23F}"/>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9" name="Rectangle 8">
            <a:extLst>
              <a:ext uri="{FF2B5EF4-FFF2-40B4-BE49-F238E27FC236}">
                <a16:creationId xmlns:a16="http://schemas.microsoft.com/office/drawing/2014/main" id="{2722EAE5-87D6-4AAA-8CE9-4FFD8C15B0A1}"/>
              </a:ext>
            </a:extLst>
          </p:cNvPr>
          <p:cNvSpPr/>
          <p:nvPr/>
        </p:nvSpPr>
        <p:spPr>
          <a:xfrm rot="16200000">
            <a:off x="-377891" y="3785923"/>
            <a:ext cx="1231644" cy="369332"/>
          </a:xfrm>
          <a:prstGeom prst="rect">
            <a:avLst/>
          </a:prstGeom>
        </p:spPr>
        <p:txBody>
          <a:bodyPr wrap="square">
            <a:spAutoFit/>
          </a:bodyPr>
          <a:lstStyle/>
          <a:p>
            <a:r>
              <a:rPr lang="he-IL" dirty="0">
                <a:solidFill>
                  <a:schemeClr val="bg1"/>
                </a:solidFill>
              </a:rPr>
              <a:t>נצפות</a:t>
            </a:r>
            <a:endParaRPr lang="en-GB" dirty="0">
              <a:solidFill>
                <a:schemeClr val="bg1"/>
              </a:solidFill>
            </a:endParaRPr>
          </a:p>
        </p:txBody>
      </p:sp>
    </p:spTree>
    <p:extLst>
      <p:ext uri="{BB962C8B-B14F-4D97-AF65-F5344CB8AC3E}">
        <p14:creationId xmlns:p14="http://schemas.microsoft.com/office/powerpoint/2010/main" val="348273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FDE23B-FDF2-43C6-A5D5-81E400A35FEF}"/>
              </a:ext>
            </a:extLst>
          </p:cNvPr>
          <p:cNvSpPr/>
          <p:nvPr/>
        </p:nvSpPr>
        <p:spPr>
          <a:xfrm>
            <a:off x="7422384" y="5934670"/>
            <a:ext cx="3821879" cy="923330"/>
          </a:xfrm>
          <a:prstGeom prst="rect">
            <a:avLst/>
          </a:prstGeom>
          <a:noFill/>
        </p:spPr>
        <p:txBody>
          <a:bodyPr wrap="none" lIns="91440" tIns="45720" rIns="91440" bIns="45720">
            <a:spAutoFit/>
          </a:bodyPr>
          <a:lstStyle/>
          <a:p>
            <a:pPr algn="ctr"/>
            <a:r>
              <a:rPr lang="he-IL" sz="5400" dirty="0">
                <a:ln w="0"/>
                <a:solidFill>
                  <a:schemeClr val="tx1">
                    <a:lumMod val="65000"/>
                    <a:lumOff val="35000"/>
                  </a:schemeClr>
                </a:solidFill>
                <a:effectLst>
                  <a:outerShdw blurRad="38100" dist="19050" dir="2700000" algn="tl" rotWithShape="0">
                    <a:schemeClr val="dk1">
                      <a:alpha val="40000"/>
                    </a:schemeClr>
                  </a:outerShdw>
                </a:effectLst>
              </a:rPr>
              <a:t>חלופה צפונית</a:t>
            </a:r>
            <a:endParaRPr lang="en-US" sz="5400" b="0"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6" name="Rectangle 5">
            <a:extLst>
              <a:ext uri="{FF2B5EF4-FFF2-40B4-BE49-F238E27FC236}">
                <a16:creationId xmlns:a16="http://schemas.microsoft.com/office/drawing/2014/main" id="{C6DBA2FF-A19D-4F48-9769-65A93D858514}"/>
              </a:ext>
            </a:extLst>
          </p:cNvPr>
          <p:cNvSpPr/>
          <p:nvPr/>
        </p:nvSpPr>
        <p:spPr>
          <a:xfrm rot="16200000">
            <a:off x="-1257582" y="1310845"/>
            <a:ext cx="2991030" cy="369332"/>
          </a:xfrm>
          <a:prstGeom prst="rect">
            <a:avLst/>
          </a:prstGeom>
        </p:spPr>
        <p:txBody>
          <a:bodyPr wrap="square">
            <a:spAutoFit/>
          </a:bodyPr>
          <a:lstStyle/>
          <a:p>
            <a:pPr algn="r" rtl="1"/>
            <a:r>
              <a:rPr lang="he-IL" dirty="0">
                <a:solidFill>
                  <a:schemeClr val="bg1"/>
                </a:solidFill>
              </a:rPr>
              <a:t>תכנית פיתוח ראשונוית</a:t>
            </a:r>
            <a:endParaRPr lang="en-GB" dirty="0">
              <a:solidFill>
                <a:schemeClr val="bg1"/>
              </a:solidFill>
            </a:endParaRPr>
          </a:p>
        </p:txBody>
      </p:sp>
      <p:pic>
        <p:nvPicPr>
          <p:cNvPr id="7" name="Picture 6">
            <a:extLst>
              <a:ext uri="{FF2B5EF4-FFF2-40B4-BE49-F238E27FC236}">
                <a16:creationId xmlns:a16="http://schemas.microsoft.com/office/drawing/2014/main" id="{A1EE1F53-0234-4035-8FB5-7F2D8C9FEE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183" y="0"/>
            <a:ext cx="10767701" cy="6858000"/>
          </a:xfrm>
          <a:prstGeom prst="rect">
            <a:avLst/>
          </a:prstGeom>
        </p:spPr>
      </p:pic>
      <p:sp>
        <p:nvSpPr>
          <p:cNvPr id="10" name="Rectangle 9">
            <a:extLst>
              <a:ext uri="{FF2B5EF4-FFF2-40B4-BE49-F238E27FC236}">
                <a16:creationId xmlns:a16="http://schemas.microsoft.com/office/drawing/2014/main" id="{0E852C0B-D78B-4D5E-A805-5C30E56205E9}"/>
              </a:ext>
            </a:extLst>
          </p:cNvPr>
          <p:cNvSpPr/>
          <p:nvPr/>
        </p:nvSpPr>
        <p:spPr>
          <a:xfrm>
            <a:off x="6250033" y="52461"/>
            <a:ext cx="5192448" cy="523220"/>
          </a:xfrm>
          <a:prstGeom prst="rect">
            <a:avLst/>
          </a:prstGeom>
          <a:noFill/>
        </p:spPr>
        <p:txBody>
          <a:bodyPr wrap="none" lIns="91440" tIns="45720" rIns="91440" bIns="45720">
            <a:spAutoFit/>
          </a:bodyPr>
          <a:lstStyle/>
          <a:p>
            <a:pPr algn="ctr"/>
            <a:r>
              <a:rPr lang="he-IL" sz="2800" dirty="0">
                <a:ln w="0"/>
                <a:solidFill>
                  <a:schemeClr val="bg1"/>
                </a:solidFill>
                <a:effectLst>
                  <a:outerShdw blurRad="38100" dist="19050" dir="2700000" algn="tl" rotWithShape="0">
                    <a:schemeClr val="dk1">
                      <a:alpha val="40000"/>
                    </a:schemeClr>
                  </a:outerShdw>
                </a:effectLst>
              </a:rPr>
              <a:t>תכנית פיתוח ראשונית חלופה צפונית</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F32B7770-8AA3-4119-9FD6-5157FF040618}"/>
              </a:ext>
            </a:extLst>
          </p:cNvPr>
          <p:cNvSpPr/>
          <p:nvPr/>
        </p:nvSpPr>
        <p:spPr>
          <a:xfrm rot="19197660">
            <a:off x="9550648" y="5121136"/>
            <a:ext cx="922047" cy="369332"/>
          </a:xfrm>
          <a:prstGeom prst="rect">
            <a:avLst/>
          </a:prstGeom>
          <a:noFill/>
        </p:spPr>
        <p:txBody>
          <a:bodyPr wrap="none" lIns="91440" tIns="45720" rIns="91440" bIns="45720">
            <a:spAutoFit/>
          </a:bodyPr>
          <a:lstStyle/>
          <a:p>
            <a:pPr algn="ctr"/>
            <a:r>
              <a:rPr lang="he-IL" dirty="0">
                <a:ln w="0"/>
                <a:solidFill>
                  <a:srgbClr val="002060"/>
                </a:solidFill>
                <a:effectLst>
                  <a:outerShdw blurRad="38100" dist="19050" dir="2700000" algn="tl" rotWithShape="0">
                    <a:schemeClr val="dk1">
                      <a:alpha val="40000"/>
                    </a:schemeClr>
                  </a:outerShdw>
                </a:effectLst>
              </a:rPr>
              <a:t>נחל גחר</a:t>
            </a:r>
            <a:endParaRPr lang="en-US" b="0" cap="none" spc="0" dirty="0">
              <a:ln w="0"/>
              <a:solidFill>
                <a:srgbClr val="00206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5DCAEBB2-40BF-4FE4-A1C5-2EF67C60746C}"/>
              </a:ext>
            </a:extLst>
          </p:cNvPr>
          <p:cNvSpPr/>
          <p:nvPr/>
        </p:nvSpPr>
        <p:spPr>
          <a:xfrm rot="19197660">
            <a:off x="8773773" y="2529517"/>
            <a:ext cx="2188421" cy="369332"/>
          </a:xfrm>
          <a:prstGeom prst="rect">
            <a:avLst/>
          </a:prstGeom>
          <a:noFill/>
        </p:spPr>
        <p:txBody>
          <a:bodyPr wrap="none" lIns="91440" tIns="45720" rIns="91440" bIns="45720">
            <a:spAutoFit/>
          </a:bodyPr>
          <a:lstStyle/>
          <a:p>
            <a:pPr algn="ctr"/>
            <a:r>
              <a:rPr lang="he-IL" dirty="0">
                <a:ln w="0"/>
                <a:solidFill>
                  <a:srgbClr val="002060"/>
                </a:solidFill>
                <a:effectLst>
                  <a:outerShdw blurRad="38100" dist="19050" dir="2700000" algn="tl" rotWithShape="0">
                    <a:schemeClr val="dk1">
                      <a:alpha val="40000"/>
                    </a:schemeClr>
                  </a:outerShdw>
                </a:effectLst>
              </a:rPr>
              <a:t>המוביל הארצי- מנהרה</a:t>
            </a:r>
            <a:endParaRPr lang="en-US" b="0" cap="none" spc="0" dirty="0">
              <a:ln w="0"/>
              <a:solidFill>
                <a:srgbClr val="002060"/>
              </a:solidFill>
              <a:effectLst>
                <a:outerShdw blurRad="38100" dist="19050" dir="2700000" algn="tl" rotWithShape="0">
                  <a:schemeClr val="dk1">
                    <a:alpha val="40000"/>
                  </a:schemeClr>
                </a:outerShdw>
              </a:effectLst>
            </a:endParaRPr>
          </a:p>
        </p:txBody>
      </p:sp>
      <p:cxnSp>
        <p:nvCxnSpPr>
          <p:cNvPr id="15" name="Straight Connector 14">
            <a:extLst>
              <a:ext uri="{FF2B5EF4-FFF2-40B4-BE49-F238E27FC236}">
                <a16:creationId xmlns:a16="http://schemas.microsoft.com/office/drawing/2014/main" id="{272D8E4F-6950-46EF-B84B-1CA4BDE7D9E0}"/>
              </a:ext>
            </a:extLst>
          </p:cNvPr>
          <p:cNvCxnSpPr>
            <a:cxnSpLocks/>
          </p:cNvCxnSpPr>
          <p:nvPr/>
        </p:nvCxnSpPr>
        <p:spPr>
          <a:xfrm flipH="1">
            <a:off x="4258491" y="1480457"/>
            <a:ext cx="3163893" cy="212144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565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EC90A-FCCB-4452-BF23-67C090C23C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1593" y="200298"/>
            <a:ext cx="11418412" cy="3048000"/>
          </a:xfrm>
          <a:prstGeom prst="rect">
            <a:avLst/>
          </a:prstGeom>
        </p:spPr>
      </p:pic>
      <p:sp>
        <p:nvSpPr>
          <p:cNvPr id="4" name="Rectangle 3">
            <a:extLst>
              <a:ext uri="{FF2B5EF4-FFF2-40B4-BE49-F238E27FC236}">
                <a16:creationId xmlns:a16="http://schemas.microsoft.com/office/drawing/2014/main" id="{50FDE23B-FDF2-43C6-A5D5-81E400A35FEF}"/>
              </a:ext>
            </a:extLst>
          </p:cNvPr>
          <p:cNvSpPr/>
          <p:nvPr/>
        </p:nvSpPr>
        <p:spPr>
          <a:xfrm>
            <a:off x="8595823" y="157405"/>
            <a:ext cx="2794355" cy="523220"/>
          </a:xfrm>
          <a:prstGeom prst="rect">
            <a:avLst/>
          </a:prstGeom>
          <a:noFill/>
        </p:spPr>
        <p:txBody>
          <a:bodyPr wrap="none" lIns="91440" tIns="45720" rIns="91440" bIns="45720">
            <a:spAutoFit/>
          </a:bodyPr>
          <a:lstStyle/>
          <a:p>
            <a:pPr algn="ctr"/>
            <a:r>
              <a:rPr lang="he-IL" sz="2800" dirty="0">
                <a:ln w="0"/>
                <a:solidFill>
                  <a:schemeClr val="tx1">
                    <a:lumMod val="65000"/>
                    <a:lumOff val="35000"/>
                  </a:schemeClr>
                </a:solidFill>
                <a:effectLst>
                  <a:outerShdw blurRad="38100" dist="19050" dir="2700000" algn="tl" rotWithShape="0">
                    <a:schemeClr val="dk1">
                      <a:alpha val="40000"/>
                    </a:schemeClr>
                  </a:outerShdw>
                </a:effectLst>
              </a:rPr>
              <a:t>חתך חלופה צפונית</a:t>
            </a:r>
            <a:endParaRPr lang="en-US" sz="2800" b="0"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6" name="Rectangle 5">
            <a:extLst>
              <a:ext uri="{FF2B5EF4-FFF2-40B4-BE49-F238E27FC236}">
                <a16:creationId xmlns:a16="http://schemas.microsoft.com/office/drawing/2014/main" id="{C6DBA2FF-A19D-4F48-9769-65A93D858514}"/>
              </a:ext>
            </a:extLst>
          </p:cNvPr>
          <p:cNvSpPr/>
          <p:nvPr/>
        </p:nvSpPr>
        <p:spPr>
          <a:xfrm rot="16200000">
            <a:off x="-624218" y="677482"/>
            <a:ext cx="1724300" cy="369332"/>
          </a:xfrm>
          <a:prstGeom prst="rect">
            <a:avLst/>
          </a:prstGeom>
        </p:spPr>
        <p:txBody>
          <a:bodyPr wrap="square">
            <a:spAutoFit/>
          </a:bodyPr>
          <a:lstStyle/>
          <a:p>
            <a:r>
              <a:rPr lang="he-IL" dirty="0">
                <a:solidFill>
                  <a:schemeClr val="bg1"/>
                </a:solidFill>
              </a:rPr>
              <a:t>בחינת חלופות</a:t>
            </a:r>
            <a:endParaRPr lang="en-GB" dirty="0">
              <a:solidFill>
                <a:schemeClr val="bg1"/>
              </a:solidFill>
            </a:endParaRPr>
          </a:p>
        </p:txBody>
      </p:sp>
      <p:pic>
        <p:nvPicPr>
          <p:cNvPr id="9" name="Picture 8">
            <a:extLst>
              <a:ext uri="{FF2B5EF4-FFF2-40B4-BE49-F238E27FC236}">
                <a16:creationId xmlns:a16="http://schemas.microsoft.com/office/drawing/2014/main" id="{5D5140E1-C5CD-4EEA-B137-D1CAE12D60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593" y="3478720"/>
            <a:ext cx="11418411" cy="3206355"/>
          </a:xfrm>
          <a:prstGeom prst="rect">
            <a:avLst/>
          </a:prstGeom>
        </p:spPr>
      </p:pic>
    </p:spTree>
    <p:extLst>
      <p:ext uri="{BB962C8B-B14F-4D97-AF65-F5344CB8AC3E}">
        <p14:creationId xmlns:p14="http://schemas.microsoft.com/office/powerpoint/2010/main" val="157067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pic>
        <p:nvPicPr>
          <p:cNvPr id="7" name="Picture 6">
            <a:extLst>
              <a:ext uri="{FF2B5EF4-FFF2-40B4-BE49-F238E27FC236}">
                <a16:creationId xmlns:a16="http://schemas.microsoft.com/office/drawing/2014/main" id="{DA4A8EE1-7B89-4F62-A7E6-F60A5FAE35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9633" y="877197"/>
            <a:ext cx="11619102" cy="5980803"/>
          </a:xfrm>
          <a:prstGeom prst="rect">
            <a:avLst/>
          </a:prstGeom>
        </p:spPr>
      </p:pic>
      <p:sp>
        <p:nvSpPr>
          <p:cNvPr id="8" name="Rectangle 7">
            <a:extLst>
              <a:ext uri="{FF2B5EF4-FFF2-40B4-BE49-F238E27FC236}">
                <a16:creationId xmlns:a16="http://schemas.microsoft.com/office/drawing/2014/main" id="{B8192F8C-B98D-4E76-BD08-A1E411F7318F}"/>
              </a:ext>
            </a:extLst>
          </p:cNvPr>
          <p:cNvSpPr/>
          <p:nvPr/>
        </p:nvSpPr>
        <p:spPr>
          <a:xfrm rot="16200000">
            <a:off x="-1257582" y="1310845"/>
            <a:ext cx="2991030" cy="369332"/>
          </a:xfrm>
          <a:prstGeom prst="rect">
            <a:avLst/>
          </a:prstGeom>
        </p:spPr>
        <p:txBody>
          <a:bodyPr wrap="square">
            <a:spAutoFit/>
          </a:bodyPr>
          <a:lstStyle/>
          <a:p>
            <a:pPr algn="r" rtl="1"/>
            <a:r>
              <a:rPr lang="he-IL" dirty="0">
                <a:solidFill>
                  <a:schemeClr val="bg1"/>
                </a:solidFill>
              </a:rPr>
              <a:t>תמונות מהשטח חלופה צפונית</a:t>
            </a:r>
            <a:endParaRPr lang="en-GB" dirty="0">
              <a:solidFill>
                <a:schemeClr val="bg1"/>
              </a:solidFill>
            </a:endParaRPr>
          </a:p>
        </p:txBody>
      </p:sp>
    </p:spTree>
    <p:extLst>
      <p:ext uri="{BB962C8B-B14F-4D97-AF65-F5344CB8AC3E}">
        <p14:creationId xmlns:p14="http://schemas.microsoft.com/office/powerpoint/2010/main" val="402528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19B2A-E978-4E4B-A57C-FD88402E17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762" y="250728"/>
            <a:ext cx="10707502" cy="5210520"/>
          </a:xfrm>
          <a:prstGeom prst="rect">
            <a:avLst/>
          </a:prstGeom>
        </p:spPr>
      </p:pic>
      <p:sp>
        <p:nvSpPr>
          <p:cNvPr id="3" name="Rectangle 2">
            <a:extLst>
              <a:ext uri="{FF2B5EF4-FFF2-40B4-BE49-F238E27FC236}">
                <a16:creationId xmlns:a16="http://schemas.microsoft.com/office/drawing/2014/main" id="{2EB9E90C-432F-4581-83E7-A4F9A8CE05A5}"/>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5" name="Rectangle 4">
            <a:extLst>
              <a:ext uri="{FF2B5EF4-FFF2-40B4-BE49-F238E27FC236}">
                <a16:creationId xmlns:a16="http://schemas.microsoft.com/office/drawing/2014/main" id="{4449044C-56DB-4F5C-AAAE-73419449E961}"/>
              </a:ext>
            </a:extLst>
          </p:cNvPr>
          <p:cNvSpPr/>
          <p:nvPr/>
        </p:nvSpPr>
        <p:spPr>
          <a:xfrm rot="16200000">
            <a:off x="-377891" y="431155"/>
            <a:ext cx="1231644" cy="369332"/>
          </a:xfrm>
          <a:prstGeom prst="rect">
            <a:avLst/>
          </a:prstGeom>
        </p:spPr>
        <p:txBody>
          <a:bodyPr wrap="square">
            <a:spAutoFit/>
          </a:bodyPr>
          <a:lstStyle/>
          <a:p>
            <a:r>
              <a:rPr lang="he-IL" dirty="0">
                <a:solidFill>
                  <a:schemeClr val="bg1"/>
                </a:solidFill>
              </a:rPr>
              <a:t>המחשות</a:t>
            </a:r>
            <a:endParaRPr lang="en-GB" dirty="0">
              <a:solidFill>
                <a:schemeClr val="bg1"/>
              </a:solidFill>
            </a:endParaRPr>
          </a:p>
        </p:txBody>
      </p:sp>
    </p:spTree>
    <p:extLst>
      <p:ext uri="{BB962C8B-B14F-4D97-AF65-F5344CB8AC3E}">
        <p14:creationId xmlns:p14="http://schemas.microsoft.com/office/powerpoint/2010/main" val="302393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09719-8B91-4E92-A9CD-9C4722B14A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9126" y="281549"/>
            <a:ext cx="10715138" cy="5275145"/>
          </a:xfrm>
          <a:prstGeom prst="rect">
            <a:avLst/>
          </a:prstGeom>
        </p:spPr>
      </p:pic>
      <p:sp>
        <p:nvSpPr>
          <p:cNvPr id="3" name="Rectangle 2">
            <a:extLst>
              <a:ext uri="{FF2B5EF4-FFF2-40B4-BE49-F238E27FC236}">
                <a16:creationId xmlns:a16="http://schemas.microsoft.com/office/drawing/2014/main" id="{F52D2C4C-01FD-4943-AFFC-06B34E57EE37}"/>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5" name="Rectangle 4">
            <a:extLst>
              <a:ext uri="{FF2B5EF4-FFF2-40B4-BE49-F238E27FC236}">
                <a16:creationId xmlns:a16="http://schemas.microsoft.com/office/drawing/2014/main" id="{68683198-A3D2-4C30-A382-7547111250A5}"/>
              </a:ext>
            </a:extLst>
          </p:cNvPr>
          <p:cNvSpPr/>
          <p:nvPr/>
        </p:nvSpPr>
        <p:spPr>
          <a:xfrm rot="16200000">
            <a:off x="-377891" y="431155"/>
            <a:ext cx="1231644" cy="369332"/>
          </a:xfrm>
          <a:prstGeom prst="rect">
            <a:avLst/>
          </a:prstGeom>
        </p:spPr>
        <p:txBody>
          <a:bodyPr wrap="square">
            <a:spAutoFit/>
          </a:bodyPr>
          <a:lstStyle/>
          <a:p>
            <a:r>
              <a:rPr lang="he-IL" dirty="0">
                <a:solidFill>
                  <a:schemeClr val="bg1"/>
                </a:solidFill>
              </a:rPr>
              <a:t>המחשות</a:t>
            </a:r>
            <a:endParaRPr lang="en-GB" dirty="0">
              <a:solidFill>
                <a:schemeClr val="bg1"/>
              </a:solidFill>
            </a:endParaRPr>
          </a:p>
        </p:txBody>
      </p:sp>
    </p:spTree>
    <p:extLst>
      <p:ext uri="{BB962C8B-B14F-4D97-AF65-F5344CB8AC3E}">
        <p14:creationId xmlns:p14="http://schemas.microsoft.com/office/powerpoint/2010/main" val="235779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85A77-5766-4C40-A119-F09E34AB78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4661" y="10866"/>
            <a:ext cx="12089258" cy="6847134"/>
          </a:xfrm>
          <a:prstGeom prst="rect">
            <a:avLst/>
          </a:prstGeom>
        </p:spPr>
      </p:pic>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10" name="Rectangle 9">
            <a:extLst>
              <a:ext uri="{FF2B5EF4-FFF2-40B4-BE49-F238E27FC236}">
                <a16:creationId xmlns:a16="http://schemas.microsoft.com/office/drawing/2014/main" id="{0E852C0B-D78B-4D5E-A805-5C30E56205E9}"/>
              </a:ext>
            </a:extLst>
          </p:cNvPr>
          <p:cNvSpPr/>
          <p:nvPr/>
        </p:nvSpPr>
        <p:spPr>
          <a:xfrm>
            <a:off x="6622914" y="155046"/>
            <a:ext cx="5394425" cy="523220"/>
          </a:xfrm>
          <a:prstGeom prst="rect">
            <a:avLst/>
          </a:prstGeom>
          <a:noFill/>
        </p:spPr>
        <p:txBody>
          <a:bodyPr wrap="none" lIns="91440" tIns="45720" rIns="91440" bIns="45720">
            <a:spAutoFit/>
          </a:bodyPr>
          <a:lstStyle/>
          <a:p>
            <a:pPr algn="ctr"/>
            <a:r>
              <a:rPr lang="he-IL" sz="2800" dirty="0">
                <a:ln w="0"/>
                <a:solidFill>
                  <a:schemeClr val="bg1"/>
                </a:solidFill>
                <a:effectLst>
                  <a:outerShdw blurRad="38100" dist="19050" dir="2700000" algn="tl" rotWithShape="0">
                    <a:schemeClr val="dk1">
                      <a:alpha val="40000"/>
                    </a:schemeClr>
                  </a:outerShdw>
                </a:effectLst>
              </a:rPr>
              <a:t>תכנית פיתוח ראשונית חלופה מערבית</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F32B7770-8AA3-4119-9FD6-5157FF040618}"/>
              </a:ext>
            </a:extLst>
          </p:cNvPr>
          <p:cNvSpPr/>
          <p:nvPr/>
        </p:nvSpPr>
        <p:spPr>
          <a:xfrm rot="19197660">
            <a:off x="10066394" y="3682296"/>
            <a:ext cx="922047" cy="369332"/>
          </a:xfrm>
          <a:prstGeom prst="rect">
            <a:avLst/>
          </a:prstGeom>
          <a:noFill/>
        </p:spPr>
        <p:txBody>
          <a:bodyPr wrap="none" lIns="91440" tIns="45720" rIns="91440" bIns="45720">
            <a:spAutoFit/>
          </a:bodyPr>
          <a:lstStyle/>
          <a:p>
            <a:pPr algn="ctr"/>
            <a:r>
              <a:rPr lang="he-IL" dirty="0">
                <a:ln w="0"/>
                <a:solidFill>
                  <a:srgbClr val="002060"/>
                </a:solidFill>
                <a:effectLst>
                  <a:outerShdw blurRad="38100" dist="19050" dir="2700000" algn="tl" rotWithShape="0">
                    <a:schemeClr val="dk1">
                      <a:alpha val="40000"/>
                    </a:schemeClr>
                  </a:outerShdw>
                </a:effectLst>
              </a:rPr>
              <a:t>נחל גחר</a:t>
            </a:r>
            <a:endParaRPr lang="en-US" b="0" cap="none" spc="0" dirty="0">
              <a:ln w="0"/>
              <a:solidFill>
                <a:srgbClr val="002060"/>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5DCAEBB2-40BF-4FE4-A1C5-2EF67C60746C}"/>
              </a:ext>
            </a:extLst>
          </p:cNvPr>
          <p:cNvSpPr/>
          <p:nvPr/>
        </p:nvSpPr>
        <p:spPr>
          <a:xfrm rot="19197660">
            <a:off x="8373081" y="1625392"/>
            <a:ext cx="2188421" cy="369332"/>
          </a:xfrm>
          <a:prstGeom prst="rect">
            <a:avLst/>
          </a:prstGeom>
          <a:noFill/>
        </p:spPr>
        <p:txBody>
          <a:bodyPr wrap="none" lIns="91440" tIns="45720" rIns="91440" bIns="45720">
            <a:spAutoFit/>
          </a:bodyPr>
          <a:lstStyle/>
          <a:p>
            <a:pPr algn="ctr"/>
            <a:r>
              <a:rPr lang="he-IL" dirty="0">
                <a:ln w="0"/>
                <a:solidFill>
                  <a:srgbClr val="002060"/>
                </a:solidFill>
                <a:effectLst>
                  <a:outerShdw blurRad="38100" dist="19050" dir="2700000" algn="tl" rotWithShape="0">
                    <a:schemeClr val="dk1">
                      <a:alpha val="40000"/>
                    </a:schemeClr>
                  </a:outerShdw>
                </a:effectLst>
              </a:rPr>
              <a:t>המוביל הארצי- מנהרה</a:t>
            </a:r>
            <a:endParaRPr lang="en-US" b="0" cap="none" spc="0" dirty="0">
              <a:ln w="0"/>
              <a:solidFill>
                <a:srgbClr val="002060"/>
              </a:solidFill>
              <a:effectLst>
                <a:outerShdw blurRad="38100" dist="19050" dir="2700000" algn="tl" rotWithShape="0">
                  <a:schemeClr val="dk1">
                    <a:alpha val="40000"/>
                  </a:schemeClr>
                </a:outerShdw>
              </a:effectLst>
            </a:endParaRPr>
          </a:p>
        </p:txBody>
      </p:sp>
      <p:cxnSp>
        <p:nvCxnSpPr>
          <p:cNvPr id="15" name="Straight Connector 14">
            <a:extLst>
              <a:ext uri="{FF2B5EF4-FFF2-40B4-BE49-F238E27FC236}">
                <a16:creationId xmlns:a16="http://schemas.microsoft.com/office/drawing/2014/main" id="{272D8E4F-6950-46EF-B84B-1CA4BDE7D9E0}"/>
              </a:ext>
            </a:extLst>
          </p:cNvPr>
          <p:cNvCxnSpPr>
            <a:cxnSpLocks/>
          </p:cNvCxnSpPr>
          <p:nvPr/>
        </p:nvCxnSpPr>
        <p:spPr>
          <a:xfrm flipH="1">
            <a:off x="2537718" y="3308279"/>
            <a:ext cx="4354905"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025A3DFB-D2FE-496C-8366-BE0DAE8DEF77}"/>
              </a:ext>
            </a:extLst>
          </p:cNvPr>
          <p:cNvSpPr/>
          <p:nvPr/>
        </p:nvSpPr>
        <p:spPr>
          <a:xfrm rot="16200000">
            <a:off x="-1257582" y="1310845"/>
            <a:ext cx="2991030" cy="369332"/>
          </a:xfrm>
          <a:prstGeom prst="rect">
            <a:avLst/>
          </a:prstGeom>
        </p:spPr>
        <p:txBody>
          <a:bodyPr wrap="square">
            <a:spAutoFit/>
          </a:bodyPr>
          <a:lstStyle/>
          <a:p>
            <a:pPr algn="r" rtl="1"/>
            <a:r>
              <a:rPr lang="he-IL" dirty="0">
                <a:solidFill>
                  <a:schemeClr val="bg1"/>
                </a:solidFill>
              </a:rPr>
              <a:t>תכנית פיתוח ראשונוית</a:t>
            </a:r>
            <a:endParaRPr lang="en-GB" dirty="0">
              <a:solidFill>
                <a:schemeClr val="bg1"/>
              </a:solidFill>
            </a:endParaRPr>
          </a:p>
        </p:txBody>
      </p:sp>
    </p:spTree>
    <p:extLst>
      <p:ext uri="{BB962C8B-B14F-4D97-AF65-F5344CB8AC3E}">
        <p14:creationId xmlns:p14="http://schemas.microsoft.com/office/powerpoint/2010/main" val="3991008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B43C40-C296-44CB-9631-266C8B39D7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0986" y="216752"/>
            <a:ext cx="11609609" cy="3412751"/>
          </a:xfrm>
          <a:prstGeom prst="rect">
            <a:avLst/>
          </a:prstGeom>
        </p:spPr>
      </p:pic>
      <p:sp>
        <p:nvSpPr>
          <p:cNvPr id="4" name="Rectangle 3">
            <a:extLst>
              <a:ext uri="{FF2B5EF4-FFF2-40B4-BE49-F238E27FC236}">
                <a16:creationId xmlns:a16="http://schemas.microsoft.com/office/drawing/2014/main" id="{50FDE23B-FDF2-43C6-A5D5-81E400A35FEF}"/>
              </a:ext>
            </a:extLst>
          </p:cNvPr>
          <p:cNvSpPr/>
          <p:nvPr/>
        </p:nvSpPr>
        <p:spPr>
          <a:xfrm>
            <a:off x="8247930" y="216752"/>
            <a:ext cx="2996333" cy="523220"/>
          </a:xfrm>
          <a:prstGeom prst="rect">
            <a:avLst/>
          </a:prstGeom>
          <a:noFill/>
        </p:spPr>
        <p:txBody>
          <a:bodyPr wrap="none" lIns="91440" tIns="45720" rIns="91440" bIns="45720">
            <a:spAutoFit/>
          </a:bodyPr>
          <a:lstStyle/>
          <a:p>
            <a:pPr algn="ctr"/>
            <a:r>
              <a:rPr lang="he-IL" sz="2800" dirty="0">
                <a:ln w="0"/>
                <a:solidFill>
                  <a:schemeClr val="tx1">
                    <a:lumMod val="65000"/>
                    <a:lumOff val="35000"/>
                  </a:schemeClr>
                </a:solidFill>
                <a:effectLst>
                  <a:outerShdw blurRad="38100" dist="19050" dir="2700000" algn="tl" rotWithShape="0">
                    <a:schemeClr val="dk1">
                      <a:alpha val="40000"/>
                    </a:schemeClr>
                  </a:outerShdw>
                </a:effectLst>
              </a:rPr>
              <a:t>חתך חלופה מערבית</a:t>
            </a:r>
            <a:endParaRPr lang="en-US" sz="2800" b="0"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6" name="Rectangle 5">
            <a:extLst>
              <a:ext uri="{FF2B5EF4-FFF2-40B4-BE49-F238E27FC236}">
                <a16:creationId xmlns:a16="http://schemas.microsoft.com/office/drawing/2014/main" id="{C6DBA2FF-A19D-4F48-9769-65A93D858514}"/>
              </a:ext>
            </a:extLst>
          </p:cNvPr>
          <p:cNvSpPr/>
          <p:nvPr/>
        </p:nvSpPr>
        <p:spPr>
          <a:xfrm rot="16200000">
            <a:off x="-624218" y="677482"/>
            <a:ext cx="1724300" cy="369332"/>
          </a:xfrm>
          <a:prstGeom prst="rect">
            <a:avLst/>
          </a:prstGeom>
        </p:spPr>
        <p:txBody>
          <a:bodyPr wrap="square">
            <a:spAutoFit/>
          </a:bodyPr>
          <a:lstStyle/>
          <a:p>
            <a:r>
              <a:rPr lang="he-IL" dirty="0">
                <a:solidFill>
                  <a:schemeClr val="bg1"/>
                </a:solidFill>
              </a:rPr>
              <a:t>בחינת חלופות</a:t>
            </a:r>
            <a:endParaRPr lang="en-GB" dirty="0">
              <a:solidFill>
                <a:schemeClr val="bg1"/>
              </a:solidFill>
            </a:endParaRPr>
          </a:p>
        </p:txBody>
      </p:sp>
      <p:pic>
        <p:nvPicPr>
          <p:cNvPr id="10" name="Picture 9">
            <a:extLst>
              <a:ext uri="{FF2B5EF4-FFF2-40B4-BE49-F238E27FC236}">
                <a16:creationId xmlns:a16="http://schemas.microsoft.com/office/drawing/2014/main" id="{5E5FA9C0-6348-474B-BE2E-825C61706C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206" y="3949430"/>
            <a:ext cx="11561168" cy="2772384"/>
          </a:xfrm>
          <a:prstGeom prst="rect">
            <a:avLst/>
          </a:prstGeom>
        </p:spPr>
      </p:pic>
    </p:spTree>
    <p:extLst>
      <p:ext uri="{BB962C8B-B14F-4D97-AF65-F5344CB8AC3E}">
        <p14:creationId xmlns:p14="http://schemas.microsoft.com/office/powerpoint/2010/main" val="332595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7749632" y="19455"/>
            <a:ext cx="1598195" cy="782989"/>
          </a:xfrm>
        </p:spPr>
        <p:txBody>
          <a:bodyPr/>
          <a:lstStyle/>
          <a:p>
            <a:r>
              <a:rPr lang="he-IL" dirty="0">
                <a:solidFill>
                  <a:schemeClr val="tx1"/>
                </a:solidFill>
              </a:rPr>
              <a:t>רקע</a:t>
            </a:r>
          </a:p>
        </p:txBody>
      </p:sp>
      <p:sp>
        <p:nvSpPr>
          <p:cNvPr id="11" name="TextBox 10">
            <a:extLst>
              <a:ext uri="{FF2B5EF4-FFF2-40B4-BE49-F238E27FC236}">
                <a16:creationId xmlns:a16="http://schemas.microsoft.com/office/drawing/2014/main" id="{AB3F175D-F1B8-47B9-84DC-FC2E8EE86746}"/>
              </a:ext>
            </a:extLst>
          </p:cNvPr>
          <p:cNvSpPr txBox="1"/>
          <p:nvPr/>
        </p:nvSpPr>
        <p:spPr>
          <a:xfrm>
            <a:off x="275322" y="1658614"/>
            <a:ext cx="11641356" cy="3785652"/>
          </a:xfrm>
          <a:prstGeom prst="rect">
            <a:avLst/>
          </a:prstGeom>
          <a:solidFill>
            <a:schemeClr val="bg1">
              <a:alpha val="70000"/>
            </a:schemeClr>
          </a:solidFill>
          <a:ln>
            <a:solidFill>
              <a:schemeClr val="tx2"/>
            </a:solidFill>
          </a:ln>
        </p:spPr>
        <p:txBody>
          <a:bodyPr wrap="square" rtlCol="1">
            <a:spAutoFit/>
          </a:bodyPr>
          <a:lstStyle/>
          <a:p>
            <a:pPr algn="r" rtl="1">
              <a:lnSpc>
                <a:spcPct val="150000"/>
              </a:lnSpc>
            </a:pPr>
            <a:r>
              <a:rPr lang="he-IL" sz="2000" dirty="0"/>
              <a:t>התפתחויות בניהול משאבי המים של מדינת ישראל הביאו לתוכנית שעיקרה "ניתוב המים לצפון הארץ באמצעות המוביל הארצי" מאזור מתקני ההתפלה שממוקמים בדרום. </a:t>
            </a:r>
          </a:p>
          <a:p>
            <a:pPr algn="r" rtl="1">
              <a:lnSpc>
                <a:spcPct val="150000"/>
              </a:lnSpc>
            </a:pPr>
            <a:r>
              <a:rPr lang="he-IL" sz="2000" dirty="0"/>
              <a:t>תפקידו ההיסטורי של המוביל הינו הזרמת מים בכיוון דרום וזאת שהכינרת הייתה מקור מים שניתן היה להישען עליו. כיום, שהכינרת אינה מהווה מקור כזה, נולדה תוכנית שעיקרה לספק למוביל הארצי את האפשרות לנתב מים בכיוונים מנוגדים באותו מתקן של המוביל הארצי. </a:t>
            </a:r>
          </a:p>
          <a:p>
            <a:pPr algn="r" rtl="1">
              <a:lnSpc>
                <a:spcPct val="150000"/>
              </a:lnSpc>
            </a:pPr>
            <a:endParaRPr lang="he-IL" sz="2000" dirty="0"/>
          </a:p>
          <a:p>
            <a:pPr algn="r" rtl="1">
              <a:lnSpc>
                <a:spcPct val="150000"/>
              </a:lnSpc>
            </a:pPr>
            <a:r>
              <a:rPr lang="he-IL" sz="2000" dirty="0"/>
              <a:t>לצורך כך, נדרשות התאמות הנדסיות לאורך המוביל הארצי, לרבות הקמת מתקני בריכות מים תפעוליות, תחנות שאיבה וכיו"ב. </a:t>
            </a:r>
          </a:p>
        </p:txBody>
      </p:sp>
    </p:spTree>
    <p:extLst>
      <p:ext uri="{BB962C8B-B14F-4D97-AF65-F5344CB8AC3E}">
        <p14:creationId xmlns:p14="http://schemas.microsoft.com/office/powerpoint/2010/main" val="259065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61F0A-EA87-4381-A9E5-E2CD80C77B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64" y="0"/>
            <a:ext cx="12138735" cy="6858002"/>
          </a:xfrm>
          <a:prstGeom prst="rect">
            <a:avLst/>
          </a:prstGeom>
        </p:spPr>
      </p:pic>
      <p:sp>
        <p:nvSpPr>
          <p:cNvPr id="4" name="Rectangle 3">
            <a:extLst>
              <a:ext uri="{FF2B5EF4-FFF2-40B4-BE49-F238E27FC236}">
                <a16:creationId xmlns:a16="http://schemas.microsoft.com/office/drawing/2014/main" id="{50FDE23B-FDF2-43C6-A5D5-81E400A35FEF}"/>
              </a:ext>
            </a:extLst>
          </p:cNvPr>
          <p:cNvSpPr/>
          <p:nvPr/>
        </p:nvSpPr>
        <p:spPr>
          <a:xfrm>
            <a:off x="8449908" y="265391"/>
            <a:ext cx="2794355" cy="523220"/>
          </a:xfrm>
          <a:prstGeom prst="rect">
            <a:avLst/>
          </a:prstGeom>
          <a:noFill/>
        </p:spPr>
        <p:txBody>
          <a:bodyPr wrap="none" lIns="91440" tIns="45720" rIns="91440" bIns="45720">
            <a:spAutoFit/>
          </a:bodyPr>
          <a:lstStyle/>
          <a:p>
            <a:pPr algn="ctr"/>
            <a:r>
              <a:rPr lang="he-IL" sz="2800" dirty="0">
                <a:ln w="0"/>
                <a:solidFill>
                  <a:schemeClr val="tx1">
                    <a:lumMod val="65000"/>
                    <a:lumOff val="35000"/>
                  </a:schemeClr>
                </a:solidFill>
                <a:effectLst>
                  <a:outerShdw blurRad="38100" dist="19050" dir="2700000" algn="tl" rotWithShape="0">
                    <a:schemeClr val="dk1">
                      <a:alpha val="40000"/>
                    </a:schemeClr>
                  </a:outerShdw>
                </a:effectLst>
              </a:rPr>
              <a:t>חתך חלופה צפונית</a:t>
            </a:r>
            <a:endParaRPr lang="en-US" sz="2800" b="0" cap="none" spc="0" dirty="0">
              <a:ln w="0"/>
              <a:solidFill>
                <a:schemeClr val="tx1">
                  <a:lumMod val="65000"/>
                  <a:lumOff val="35000"/>
                </a:schemeClr>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BB864072-7DC7-4706-92DF-D479A61F5DF4}"/>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6" name="Rectangle 5">
            <a:extLst>
              <a:ext uri="{FF2B5EF4-FFF2-40B4-BE49-F238E27FC236}">
                <a16:creationId xmlns:a16="http://schemas.microsoft.com/office/drawing/2014/main" id="{C6DBA2FF-A19D-4F48-9769-65A93D858514}"/>
              </a:ext>
            </a:extLst>
          </p:cNvPr>
          <p:cNvSpPr/>
          <p:nvPr/>
        </p:nvSpPr>
        <p:spPr>
          <a:xfrm rot="16200000">
            <a:off x="-624218" y="677482"/>
            <a:ext cx="1724300" cy="369332"/>
          </a:xfrm>
          <a:prstGeom prst="rect">
            <a:avLst/>
          </a:prstGeom>
        </p:spPr>
        <p:txBody>
          <a:bodyPr wrap="square">
            <a:spAutoFit/>
          </a:bodyPr>
          <a:lstStyle/>
          <a:p>
            <a:pPr algn="r" rtl="1"/>
            <a:r>
              <a:rPr lang="he-IL" dirty="0">
                <a:solidFill>
                  <a:schemeClr val="bg1"/>
                </a:solidFill>
              </a:rPr>
              <a:t>תמונות מהשטח</a:t>
            </a:r>
            <a:endParaRPr lang="en-GB" dirty="0">
              <a:solidFill>
                <a:schemeClr val="bg1"/>
              </a:solidFill>
            </a:endParaRPr>
          </a:p>
        </p:txBody>
      </p:sp>
    </p:spTree>
    <p:extLst>
      <p:ext uri="{BB962C8B-B14F-4D97-AF65-F5344CB8AC3E}">
        <p14:creationId xmlns:p14="http://schemas.microsoft.com/office/powerpoint/2010/main" val="428870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7B703A-00E1-41A4-A45D-2439FE7E5A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9126" y="182389"/>
            <a:ext cx="10715138" cy="5172282"/>
          </a:xfrm>
          <a:prstGeom prst="rect">
            <a:avLst/>
          </a:prstGeom>
        </p:spPr>
      </p:pic>
      <p:sp>
        <p:nvSpPr>
          <p:cNvPr id="4" name="Rectangle 3">
            <a:extLst>
              <a:ext uri="{FF2B5EF4-FFF2-40B4-BE49-F238E27FC236}">
                <a16:creationId xmlns:a16="http://schemas.microsoft.com/office/drawing/2014/main" id="{E077A43C-C602-4DB0-8353-CF896067E15D}"/>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6" name="Rectangle 5">
            <a:extLst>
              <a:ext uri="{FF2B5EF4-FFF2-40B4-BE49-F238E27FC236}">
                <a16:creationId xmlns:a16="http://schemas.microsoft.com/office/drawing/2014/main" id="{F6F2F9EF-7A75-4155-852A-F5D23E766C53}"/>
              </a:ext>
            </a:extLst>
          </p:cNvPr>
          <p:cNvSpPr/>
          <p:nvPr/>
        </p:nvSpPr>
        <p:spPr>
          <a:xfrm rot="16200000">
            <a:off x="-377891" y="431155"/>
            <a:ext cx="1231644" cy="369332"/>
          </a:xfrm>
          <a:prstGeom prst="rect">
            <a:avLst/>
          </a:prstGeom>
        </p:spPr>
        <p:txBody>
          <a:bodyPr wrap="square">
            <a:spAutoFit/>
          </a:bodyPr>
          <a:lstStyle/>
          <a:p>
            <a:r>
              <a:rPr lang="he-IL" dirty="0">
                <a:solidFill>
                  <a:schemeClr val="bg1"/>
                </a:solidFill>
              </a:rPr>
              <a:t>המחשות</a:t>
            </a:r>
            <a:endParaRPr lang="en-GB" dirty="0">
              <a:solidFill>
                <a:schemeClr val="bg1"/>
              </a:solidFill>
            </a:endParaRPr>
          </a:p>
        </p:txBody>
      </p:sp>
    </p:spTree>
    <p:extLst>
      <p:ext uri="{BB962C8B-B14F-4D97-AF65-F5344CB8AC3E}">
        <p14:creationId xmlns:p14="http://schemas.microsoft.com/office/powerpoint/2010/main" val="101378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927C1A-30B8-425E-ACB0-43CC20CD65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9126" y="212364"/>
            <a:ext cx="10715138" cy="5220195"/>
          </a:xfrm>
          <a:prstGeom prst="rect">
            <a:avLst/>
          </a:prstGeom>
        </p:spPr>
      </p:pic>
      <p:sp>
        <p:nvSpPr>
          <p:cNvPr id="3" name="Rectangle 2">
            <a:extLst>
              <a:ext uri="{FF2B5EF4-FFF2-40B4-BE49-F238E27FC236}">
                <a16:creationId xmlns:a16="http://schemas.microsoft.com/office/drawing/2014/main" id="{766C1119-D442-4620-82F9-91D9BB24A9D2}"/>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5" name="Rectangle 4">
            <a:extLst>
              <a:ext uri="{FF2B5EF4-FFF2-40B4-BE49-F238E27FC236}">
                <a16:creationId xmlns:a16="http://schemas.microsoft.com/office/drawing/2014/main" id="{80319033-EAE9-4930-A221-3B5430B5AA68}"/>
              </a:ext>
            </a:extLst>
          </p:cNvPr>
          <p:cNvSpPr/>
          <p:nvPr/>
        </p:nvSpPr>
        <p:spPr>
          <a:xfrm rot="16200000">
            <a:off x="-377891" y="431155"/>
            <a:ext cx="1231644" cy="369332"/>
          </a:xfrm>
          <a:prstGeom prst="rect">
            <a:avLst/>
          </a:prstGeom>
        </p:spPr>
        <p:txBody>
          <a:bodyPr wrap="square">
            <a:spAutoFit/>
          </a:bodyPr>
          <a:lstStyle/>
          <a:p>
            <a:r>
              <a:rPr lang="he-IL" dirty="0">
                <a:solidFill>
                  <a:schemeClr val="bg1"/>
                </a:solidFill>
              </a:rPr>
              <a:t>המחשות</a:t>
            </a:r>
            <a:endParaRPr lang="en-GB" dirty="0">
              <a:solidFill>
                <a:schemeClr val="bg1"/>
              </a:solidFill>
            </a:endParaRPr>
          </a:p>
        </p:txBody>
      </p:sp>
    </p:spTree>
    <p:extLst>
      <p:ext uri="{BB962C8B-B14F-4D97-AF65-F5344CB8AC3E}">
        <p14:creationId xmlns:p14="http://schemas.microsoft.com/office/powerpoint/2010/main" val="328982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9B06B-E973-471E-8B63-08EFA4DBF482}"/>
              </a:ext>
            </a:extLst>
          </p:cNvPr>
          <p:cNvSpPr txBox="1"/>
          <p:nvPr/>
        </p:nvSpPr>
        <p:spPr>
          <a:xfrm>
            <a:off x="5943600" y="276982"/>
            <a:ext cx="5300663" cy="7509748"/>
          </a:xfrm>
          <a:prstGeom prst="rect">
            <a:avLst/>
          </a:prstGeom>
          <a:noFill/>
        </p:spPr>
        <p:txBody>
          <a:bodyPr wrap="square" rtlCol="0">
            <a:spAutoFit/>
          </a:bodyPr>
          <a:lstStyle/>
          <a:p>
            <a:pPr algn="r" rtl="1"/>
            <a:r>
              <a:rPr lang="he-IL" sz="5400" dirty="0">
                <a:solidFill>
                  <a:schemeClr val="accent6">
                    <a:lumMod val="50000"/>
                  </a:schemeClr>
                </a:solidFill>
              </a:rPr>
              <a:t>מינימליזם</a:t>
            </a:r>
          </a:p>
          <a:p>
            <a:pPr algn="r" rtl="1"/>
            <a:r>
              <a:rPr lang="he-IL" sz="2800" dirty="0">
                <a:solidFill>
                  <a:schemeClr val="tx1">
                    <a:lumMod val="65000"/>
                    <a:lumOff val="35000"/>
                  </a:schemeClr>
                </a:solidFill>
              </a:rPr>
              <a:t>פתרון מינימליסטי ככל הניתן של עבודות העפר, שטחים מופרים, תמיכה בטופוגרפיה וכיו"ב</a:t>
            </a:r>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r>
              <a:rPr lang="he-IL" sz="2800" dirty="0">
                <a:solidFill>
                  <a:schemeClr val="tx1">
                    <a:lumMod val="65000"/>
                    <a:lumOff val="35000"/>
                  </a:schemeClr>
                </a:solidFill>
              </a:rPr>
              <a:t>חציבה ושתילה בטראסות כביש 6</a:t>
            </a:r>
          </a:p>
          <a:p>
            <a:pPr marL="285750" indent="-285750" algn="r" rtl="1">
              <a:buFont typeface="Arial" panose="020B0604020202020204" pitchFamily="34" charset="0"/>
              <a:buChar char="•"/>
            </a:pPr>
            <a:endParaRPr lang="he-IL" sz="3200" dirty="0"/>
          </a:p>
          <a:p>
            <a:pPr marL="285750" indent="-285750" algn="r" rtl="1">
              <a:buFont typeface="Arial" panose="020B0604020202020204" pitchFamily="34" charset="0"/>
              <a:buChar char="•"/>
            </a:pPr>
            <a:endParaRPr lang="en-GB" sz="3200" dirty="0"/>
          </a:p>
        </p:txBody>
      </p:sp>
      <p:pic>
        <p:nvPicPr>
          <p:cNvPr id="5" name="Picture 4">
            <a:extLst>
              <a:ext uri="{FF2B5EF4-FFF2-40B4-BE49-F238E27FC236}">
                <a16:creationId xmlns:a16="http://schemas.microsoft.com/office/drawing/2014/main" id="{FA381920-FB0B-41A4-9DE0-F7D9F0AD44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809" y="0"/>
            <a:ext cx="5463969" cy="6858000"/>
          </a:xfrm>
          <a:prstGeom prst="rect">
            <a:avLst/>
          </a:prstGeom>
        </p:spPr>
      </p:pic>
      <p:sp>
        <p:nvSpPr>
          <p:cNvPr id="6" name="Rectangle 5">
            <a:extLst>
              <a:ext uri="{FF2B5EF4-FFF2-40B4-BE49-F238E27FC236}">
                <a16:creationId xmlns:a16="http://schemas.microsoft.com/office/drawing/2014/main" id="{6873CC9B-D233-4C29-8AFE-3812AD851DCD}"/>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7" name="Rectangle 6">
            <a:extLst>
              <a:ext uri="{FF2B5EF4-FFF2-40B4-BE49-F238E27FC236}">
                <a16:creationId xmlns:a16="http://schemas.microsoft.com/office/drawing/2014/main" id="{26E4B897-5DCB-4741-A30E-61FCFF40BAD2}"/>
              </a:ext>
            </a:extLst>
          </p:cNvPr>
          <p:cNvSpPr/>
          <p:nvPr/>
        </p:nvSpPr>
        <p:spPr>
          <a:xfrm rot="16200000">
            <a:off x="-722705" y="5522627"/>
            <a:ext cx="1921270" cy="369332"/>
          </a:xfrm>
          <a:prstGeom prst="rect">
            <a:avLst/>
          </a:prstGeom>
        </p:spPr>
        <p:txBody>
          <a:bodyPr wrap="square">
            <a:spAutoFit/>
          </a:bodyPr>
          <a:lstStyle/>
          <a:p>
            <a:r>
              <a:rPr lang="he-IL" dirty="0">
                <a:solidFill>
                  <a:schemeClr val="bg1"/>
                </a:solidFill>
              </a:rPr>
              <a:t>עקרונות תכנון</a:t>
            </a:r>
            <a:endParaRPr lang="en-GB" dirty="0">
              <a:solidFill>
                <a:schemeClr val="bg1"/>
              </a:solidFill>
            </a:endParaRPr>
          </a:p>
        </p:txBody>
      </p:sp>
    </p:spTree>
    <p:extLst>
      <p:ext uri="{BB962C8B-B14F-4D97-AF65-F5344CB8AC3E}">
        <p14:creationId xmlns:p14="http://schemas.microsoft.com/office/powerpoint/2010/main" val="4258900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F813E1-DF32-4D0F-B057-D96D9DA547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61053"/>
            <a:ext cx="11284137" cy="5896947"/>
          </a:xfrm>
          <a:prstGeom prst="rect">
            <a:avLst/>
          </a:prstGeom>
        </p:spPr>
      </p:pic>
      <p:sp>
        <p:nvSpPr>
          <p:cNvPr id="2" name="TextBox 1">
            <a:extLst>
              <a:ext uri="{FF2B5EF4-FFF2-40B4-BE49-F238E27FC236}">
                <a16:creationId xmlns:a16="http://schemas.microsoft.com/office/drawing/2014/main" id="{A979B06B-E973-471E-8B63-08EFA4DBF482}"/>
              </a:ext>
            </a:extLst>
          </p:cNvPr>
          <p:cNvSpPr txBox="1"/>
          <p:nvPr/>
        </p:nvSpPr>
        <p:spPr>
          <a:xfrm>
            <a:off x="4226768" y="276982"/>
            <a:ext cx="7017496" cy="5786199"/>
          </a:xfrm>
          <a:prstGeom prst="rect">
            <a:avLst/>
          </a:prstGeom>
          <a:noFill/>
        </p:spPr>
        <p:txBody>
          <a:bodyPr wrap="square" rtlCol="0">
            <a:spAutoFit/>
          </a:bodyPr>
          <a:lstStyle/>
          <a:p>
            <a:pPr algn="r" rtl="1"/>
            <a:r>
              <a:rPr lang="he-IL" sz="5400" dirty="0">
                <a:solidFill>
                  <a:schemeClr val="accent6">
                    <a:lumMod val="50000"/>
                  </a:schemeClr>
                </a:solidFill>
              </a:rPr>
              <a:t>הסתרת הגדרות</a:t>
            </a:r>
          </a:p>
          <a:p>
            <a:pPr algn="r" rtl="1"/>
            <a:r>
              <a:rPr lang="he-IL" sz="2800" dirty="0">
                <a:solidFill>
                  <a:schemeClr val="tx1">
                    <a:lumMod val="65000"/>
                    <a:lumOff val="35000"/>
                  </a:schemeClr>
                </a:solidFill>
              </a:rPr>
              <a:t>הגדרות הבטחוניות יהיו ככל הניתן מוסתרות</a:t>
            </a:r>
          </a:p>
          <a:p>
            <a:pPr algn="r" rtl="1"/>
            <a:r>
              <a:rPr lang="he-IL" sz="2800" dirty="0">
                <a:solidFill>
                  <a:schemeClr val="tx1">
                    <a:lumMod val="65000"/>
                    <a:lumOff val="35000"/>
                  </a:schemeClr>
                </a:solidFill>
              </a:rPr>
              <a:t>ע"י שימוש בצמחיה ומיקום הגדר במפלס התחתון</a:t>
            </a:r>
          </a:p>
          <a:p>
            <a:pPr algn="r" rtl="1"/>
            <a:r>
              <a:rPr lang="he-IL" sz="2800" dirty="0">
                <a:solidFill>
                  <a:schemeClr val="tx1">
                    <a:lumMod val="65000"/>
                    <a:lumOff val="35000"/>
                  </a:schemeClr>
                </a:solidFill>
              </a:rPr>
              <a:t>במפלס העליון תתוכנן גדר נמוכה למניעת נפילה</a:t>
            </a:r>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solidFill>
                <a:schemeClr val="tx1">
                  <a:lumMod val="65000"/>
                  <a:lumOff val="35000"/>
                </a:schemeClr>
              </a:solidFill>
            </a:endParaRPr>
          </a:p>
          <a:p>
            <a:pPr marL="285750" indent="-285750" algn="r" rtl="1">
              <a:buFont typeface="Arial" panose="020B0604020202020204" pitchFamily="34" charset="0"/>
              <a:buChar char="•"/>
            </a:pPr>
            <a:endParaRPr lang="he-IL" sz="3200" dirty="0"/>
          </a:p>
          <a:p>
            <a:pPr marL="285750" indent="-285750" algn="r" rtl="1">
              <a:buFont typeface="Arial" panose="020B0604020202020204" pitchFamily="34" charset="0"/>
              <a:buChar char="•"/>
            </a:pPr>
            <a:endParaRPr lang="en-GB" sz="3200" dirty="0"/>
          </a:p>
        </p:txBody>
      </p:sp>
      <p:sp>
        <p:nvSpPr>
          <p:cNvPr id="7" name="Rectangle 6">
            <a:extLst>
              <a:ext uri="{FF2B5EF4-FFF2-40B4-BE49-F238E27FC236}">
                <a16:creationId xmlns:a16="http://schemas.microsoft.com/office/drawing/2014/main" id="{4A45ECD0-C919-4D52-9C12-5D26EFBCA6F1}"/>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9" name="Rectangle 8">
            <a:extLst>
              <a:ext uri="{FF2B5EF4-FFF2-40B4-BE49-F238E27FC236}">
                <a16:creationId xmlns:a16="http://schemas.microsoft.com/office/drawing/2014/main" id="{C015FEF6-900D-49AB-A8CE-AF1CA298E47F}"/>
              </a:ext>
            </a:extLst>
          </p:cNvPr>
          <p:cNvSpPr/>
          <p:nvPr/>
        </p:nvSpPr>
        <p:spPr>
          <a:xfrm rot="16200000">
            <a:off x="-722705" y="5522627"/>
            <a:ext cx="1921270" cy="369332"/>
          </a:xfrm>
          <a:prstGeom prst="rect">
            <a:avLst/>
          </a:prstGeom>
        </p:spPr>
        <p:txBody>
          <a:bodyPr wrap="square">
            <a:spAutoFit/>
          </a:bodyPr>
          <a:lstStyle/>
          <a:p>
            <a:r>
              <a:rPr lang="he-IL" dirty="0">
                <a:solidFill>
                  <a:schemeClr val="bg1"/>
                </a:solidFill>
              </a:rPr>
              <a:t>עקרונות תכנון</a:t>
            </a:r>
            <a:endParaRPr lang="en-GB" dirty="0">
              <a:solidFill>
                <a:schemeClr val="bg1"/>
              </a:solidFill>
            </a:endParaRPr>
          </a:p>
        </p:txBody>
      </p:sp>
    </p:spTree>
    <p:extLst>
      <p:ext uri="{BB962C8B-B14F-4D97-AF65-F5344CB8AC3E}">
        <p14:creationId xmlns:p14="http://schemas.microsoft.com/office/powerpoint/2010/main" val="234742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EFD00-2F11-4408-930E-5C42CC7401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423221"/>
            <a:ext cx="11244263" cy="4430113"/>
          </a:xfrm>
          <a:prstGeom prst="rect">
            <a:avLst/>
          </a:prstGeom>
        </p:spPr>
      </p:pic>
      <p:sp>
        <p:nvSpPr>
          <p:cNvPr id="2" name="TextBox 1">
            <a:extLst>
              <a:ext uri="{FF2B5EF4-FFF2-40B4-BE49-F238E27FC236}">
                <a16:creationId xmlns:a16="http://schemas.microsoft.com/office/drawing/2014/main" id="{A979B06B-E973-471E-8B63-08EFA4DBF482}"/>
              </a:ext>
            </a:extLst>
          </p:cNvPr>
          <p:cNvSpPr txBox="1"/>
          <p:nvPr/>
        </p:nvSpPr>
        <p:spPr>
          <a:xfrm>
            <a:off x="382555" y="276982"/>
            <a:ext cx="10861709" cy="8371523"/>
          </a:xfrm>
          <a:prstGeom prst="rect">
            <a:avLst/>
          </a:prstGeom>
          <a:noFill/>
        </p:spPr>
        <p:txBody>
          <a:bodyPr wrap="square" rtlCol="0">
            <a:spAutoFit/>
          </a:bodyPr>
          <a:lstStyle/>
          <a:p>
            <a:pPr algn="r" rtl="1"/>
            <a:r>
              <a:rPr lang="he-IL" sz="5400" dirty="0">
                <a:solidFill>
                  <a:schemeClr val="accent6">
                    <a:lumMod val="50000"/>
                  </a:schemeClr>
                </a:solidFill>
              </a:rPr>
              <a:t>תצפית לנוף</a:t>
            </a:r>
          </a:p>
          <a:p>
            <a:pPr algn="r" rtl="1"/>
            <a:r>
              <a:rPr lang="he-IL" sz="2800" dirty="0">
                <a:solidFill>
                  <a:schemeClr val="tx1">
                    <a:lumMod val="65000"/>
                    <a:lumOff val="35000"/>
                  </a:schemeClr>
                </a:solidFill>
              </a:rPr>
              <a:t>יבחן שילוב של מרפסת תצפית להנאת ציבור המטיילים כחלק מהשילוב הנופי של בריכת המים במרקם הקיים</a:t>
            </a:r>
          </a:p>
          <a:p>
            <a:pPr algn="r" rtl="1"/>
            <a:endParaRPr lang="he-IL" sz="2800" dirty="0">
              <a:solidFill>
                <a:schemeClr val="tx1">
                  <a:lumMod val="65000"/>
                  <a:lumOff val="35000"/>
                </a:schemeClr>
              </a:solidFill>
            </a:endParaRPr>
          </a:p>
          <a:p>
            <a:pPr algn="r" rtl="1"/>
            <a:endParaRPr lang="he-IL" sz="2800" dirty="0">
              <a:solidFill>
                <a:schemeClr val="tx1">
                  <a:lumMod val="65000"/>
                  <a:lumOff val="35000"/>
                </a:schemeClr>
              </a:solidFill>
            </a:endParaRPr>
          </a:p>
          <a:p>
            <a:pPr algn="r" rtl="1"/>
            <a:endParaRPr lang="he-IL" sz="2800" dirty="0">
              <a:solidFill>
                <a:schemeClr val="tx1">
                  <a:lumMod val="65000"/>
                  <a:lumOff val="35000"/>
                </a:schemeClr>
              </a:solidFill>
            </a:endParaRPr>
          </a:p>
          <a:p>
            <a:pPr algn="r" rtl="1"/>
            <a:endParaRPr lang="he-IL" sz="2800" dirty="0">
              <a:solidFill>
                <a:schemeClr val="tx1">
                  <a:lumMod val="65000"/>
                  <a:lumOff val="35000"/>
                </a:schemeClr>
              </a:solidFill>
            </a:endParaRPr>
          </a:p>
          <a:p>
            <a:pPr algn="r" rtl="1"/>
            <a:endParaRPr lang="he-IL" sz="2800" dirty="0">
              <a:solidFill>
                <a:schemeClr val="tx1">
                  <a:lumMod val="65000"/>
                  <a:lumOff val="35000"/>
                </a:schemeClr>
              </a:solidFill>
            </a:endParaRPr>
          </a:p>
          <a:p>
            <a:pPr algn="r" rtl="1"/>
            <a:endParaRPr lang="he-IL" sz="2800" dirty="0">
              <a:solidFill>
                <a:schemeClr val="tx1">
                  <a:lumMod val="65000"/>
                  <a:lumOff val="35000"/>
                </a:schemeClr>
              </a:solidFill>
            </a:endParaRPr>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p>
          <a:p>
            <a:pPr algn="r" rtl="1"/>
            <a:endParaRPr lang="he-IL" sz="2800" dirty="0">
              <a:solidFill>
                <a:schemeClr val="tx1">
                  <a:lumMod val="65000"/>
                  <a:lumOff val="35000"/>
                </a:schemeClr>
              </a:solidFill>
            </a:endParaRPr>
          </a:p>
          <a:p>
            <a:pPr marL="285750" indent="-285750" algn="r" rtl="1">
              <a:buFont typeface="Arial" panose="020B0604020202020204" pitchFamily="34" charset="0"/>
              <a:buChar char="•"/>
            </a:pPr>
            <a:endParaRPr lang="he-IL" sz="3200" dirty="0"/>
          </a:p>
          <a:p>
            <a:pPr marL="285750" indent="-285750" algn="r" rtl="1">
              <a:buFont typeface="Arial" panose="020B0604020202020204" pitchFamily="34" charset="0"/>
              <a:buChar char="•"/>
            </a:pPr>
            <a:endParaRPr lang="en-GB" sz="3200" dirty="0"/>
          </a:p>
        </p:txBody>
      </p:sp>
      <p:sp>
        <p:nvSpPr>
          <p:cNvPr id="7" name="Rectangle 6">
            <a:extLst>
              <a:ext uri="{FF2B5EF4-FFF2-40B4-BE49-F238E27FC236}">
                <a16:creationId xmlns:a16="http://schemas.microsoft.com/office/drawing/2014/main" id="{D817A161-8B76-4E94-9187-8C91A11E7713}"/>
              </a:ext>
            </a:extLst>
          </p:cNvPr>
          <p:cNvSpPr/>
          <p:nvPr/>
        </p:nvSpPr>
        <p:spPr>
          <a:xfrm>
            <a:off x="0" y="0"/>
            <a:ext cx="4758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9" name="Rectangle 8">
            <a:extLst>
              <a:ext uri="{FF2B5EF4-FFF2-40B4-BE49-F238E27FC236}">
                <a16:creationId xmlns:a16="http://schemas.microsoft.com/office/drawing/2014/main" id="{B9C0FDA1-1752-4B52-A854-7F4DC0DE562C}"/>
              </a:ext>
            </a:extLst>
          </p:cNvPr>
          <p:cNvSpPr/>
          <p:nvPr/>
        </p:nvSpPr>
        <p:spPr>
          <a:xfrm rot="16200000">
            <a:off x="-722705" y="5522627"/>
            <a:ext cx="1921270" cy="369332"/>
          </a:xfrm>
          <a:prstGeom prst="rect">
            <a:avLst/>
          </a:prstGeom>
        </p:spPr>
        <p:txBody>
          <a:bodyPr wrap="square">
            <a:spAutoFit/>
          </a:bodyPr>
          <a:lstStyle/>
          <a:p>
            <a:r>
              <a:rPr lang="he-IL" dirty="0">
                <a:solidFill>
                  <a:schemeClr val="bg1"/>
                </a:solidFill>
              </a:rPr>
              <a:t>עקרונות תכנון</a:t>
            </a:r>
            <a:endParaRPr lang="en-GB" dirty="0">
              <a:solidFill>
                <a:schemeClr val="bg1"/>
              </a:solidFill>
            </a:endParaRPr>
          </a:p>
        </p:txBody>
      </p:sp>
    </p:spTree>
    <p:extLst>
      <p:ext uri="{BB962C8B-B14F-4D97-AF65-F5344CB8AC3E}">
        <p14:creationId xmlns:p14="http://schemas.microsoft.com/office/powerpoint/2010/main" val="273599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168442" y="36095"/>
            <a:ext cx="9360569" cy="782989"/>
          </a:xfrm>
        </p:spPr>
        <p:txBody>
          <a:bodyPr/>
          <a:lstStyle/>
          <a:p>
            <a:r>
              <a:rPr lang="he-IL" dirty="0">
                <a:solidFill>
                  <a:schemeClr val="tx1"/>
                </a:solidFill>
              </a:rPr>
              <a:t> קו גלישה</a:t>
            </a:r>
            <a:r>
              <a:rPr lang="en-US" dirty="0">
                <a:solidFill>
                  <a:schemeClr val="tx1"/>
                </a:solidFill>
              </a:rPr>
              <a:t> - </a:t>
            </a:r>
            <a:r>
              <a:rPr lang="he-IL" dirty="0">
                <a:solidFill>
                  <a:schemeClr val="tx1"/>
                </a:solidFill>
              </a:rPr>
              <a:t>חלופות</a:t>
            </a:r>
          </a:p>
        </p:txBody>
      </p:sp>
      <p:sp>
        <p:nvSpPr>
          <p:cNvPr id="11" name="TextBox 10">
            <a:extLst>
              <a:ext uri="{FF2B5EF4-FFF2-40B4-BE49-F238E27FC236}">
                <a16:creationId xmlns:a16="http://schemas.microsoft.com/office/drawing/2014/main" id="{AB3F175D-F1B8-47B9-84DC-FC2E8EE86746}"/>
              </a:ext>
            </a:extLst>
          </p:cNvPr>
          <p:cNvSpPr txBox="1"/>
          <p:nvPr/>
        </p:nvSpPr>
        <p:spPr>
          <a:xfrm>
            <a:off x="10146180" y="549629"/>
            <a:ext cx="1877378" cy="1292662"/>
          </a:xfrm>
          <a:prstGeom prst="rect">
            <a:avLst/>
          </a:prstGeom>
          <a:noFill/>
          <a:ln>
            <a:noFill/>
          </a:ln>
        </p:spPr>
        <p:txBody>
          <a:bodyPr wrap="square" rtlCol="1">
            <a:spAutoFit/>
          </a:bodyPr>
          <a:lstStyle/>
          <a:p>
            <a:pPr algn="just" rtl="1">
              <a:lnSpc>
                <a:spcPct val="150000"/>
              </a:lnSpc>
            </a:pPr>
            <a:r>
              <a:rPr lang="he-IL" dirty="0"/>
              <a:t> </a:t>
            </a:r>
            <a:endParaRPr lang="en-US" dirty="0"/>
          </a:p>
          <a:p>
            <a:pPr marL="285750" indent="-285750" algn="just" rtl="1">
              <a:lnSpc>
                <a:spcPct val="150000"/>
              </a:lnSpc>
              <a:buFont typeface="Arial" panose="020B0604020202020204" pitchFamily="34" charset="0"/>
              <a:buChar char="•"/>
            </a:pPr>
            <a:endParaRPr lang="he-IL" sz="2000" dirty="0"/>
          </a:p>
          <a:p>
            <a:pPr algn="r" rtl="1"/>
            <a:endParaRPr lang="he-IL" dirty="0"/>
          </a:p>
        </p:txBody>
      </p:sp>
      <p:pic>
        <p:nvPicPr>
          <p:cNvPr id="2" name="Picture 1">
            <a:extLst>
              <a:ext uri="{FF2B5EF4-FFF2-40B4-BE49-F238E27FC236}">
                <a16:creationId xmlns:a16="http://schemas.microsoft.com/office/drawing/2014/main" id="{3D85C212-C95A-40FE-B56E-1C97D8A4C5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8204" y="819084"/>
            <a:ext cx="7250807" cy="5859621"/>
          </a:xfrm>
          <a:prstGeom prst="rect">
            <a:avLst/>
          </a:prstGeom>
        </p:spPr>
      </p:pic>
    </p:spTree>
    <p:extLst>
      <p:ext uri="{BB962C8B-B14F-4D97-AF65-F5344CB8AC3E}">
        <p14:creationId xmlns:p14="http://schemas.microsoft.com/office/powerpoint/2010/main" val="14629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378409" y="188640"/>
            <a:ext cx="7380312" cy="882774"/>
          </a:xfrm>
          <a:prstGeom prst="rect">
            <a:avLst/>
          </a:prstGeom>
        </p:spPr>
        <p:txBody>
          <a:bodyPr vert="horz" wrap="square" lIns="91440" tIns="45720" rIns="91440" bIns="45720" numCol="1" anchor="ctr" anchorCtr="0" compatLnSpc="1">
            <a:prstTxWarp prst="textNoShape">
              <a:avLst/>
            </a:prstTxWarp>
            <a:noAutofit/>
          </a:bodyPr>
          <a:lstStyle/>
          <a:p>
            <a:pPr algn="ctr" defTabSz="914400" rtl="1" eaLnBrk="0" fontAlgn="base" hangingPunct="0">
              <a:spcBef>
                <a:spcPct val="0"/>
              </a:spcBef>
              <a:spcAft>
                <a:spcPct val="0"/>
              </a:spcAft>
              <a:defRPr/>
            </a:pPr>
            <a:r>
              <a:rPr lang="he-IL" sz="3200" b="1" dirty="0">
                <a:ln w="10541" cmpd="sng">
                  <a:solidFill>
                    <a:srgbClr val="4F81BD">
                      <a:shade val="88000"/>
                      <a:satMod val="110000"/>
                    </a:srgbClr>
                  </a:solidFill>
                  <a:prstDash val="solid"/>
                </a:ln>
                <a:solidFill>
                  <a:prstClr val="white"/>
                </a:solidFill>
                <a:latin typeface="Microsoft Sans Serif" pitchFamily="34" charset="0"/>
                <a:cs typeface="Microsoft Sans Serif" pitchFamily="34" charset="0"/>
              </a:rPr>
              <a:t>התמודדות עם פחיתת מים במעלה הכנרת</a:t>
            </a:r>
          </a:p>
          <a:p>
            <a:pPr algn="ctr" defTabSz="914400" rtl="1" eaLnBrk="0" fontAlgn="base" hangingPunct="0">
              <a:spcBef>
                <a:spcPct val="0"/>
              </a:spcBef>
              <a:spcAft>
                <a:spcPct val="0"/>
              </a:spcAft>
              <a:defRPr/>
            </a:pPr>
            <a:r>
              <a:rPr lang="he-IL" sz="3200" b="1" dirty="0">
                <a:ln w="10541" cmpd="sng">
                  <a:solidFill>
                    <a:srgbClr val="4F81BD">
                      <a:shade val="88000"/>
                      <a:satMod val="110000"/>
                    </a:srgbClr>
                  </a:solidFill>
                  <a:prstDash val="solid"/>
                </a:ln>
                <a:solidFill>
                  <a:srgbClr val="FF0000"/>
                </a:solidFill>
                <a:latin typeface="Microsoft Sans Serif" pitchFamily="34" charset="0"/>
                <a:cs typeface="Microsoft Sans Serif" pitchFamily="34" charset="0"/>
              </a:rPr>
              <a:t>ועדה </a:t>
            </a:r>
            <a:r>
              <a:rPr lang="he-IL" sz="3200" b="1" dirty="0" err="1">
                <a:ln w="10541" cmpd="sng">
                  <a:solidFill>
                    <a:srgbClr val="4F81BD">
                      <a:shade val="88000"/>
                      <a:satMod val="110000"/>
                    </a:srgbClr>
                  </a:solidFill>
                  <a:prstDash val="solid"/>
                </a:ln>
                <a:solidFill>
                  <a:srgbClr val="FF0000"/>
                </a:solidFill>
                <a:latin typeface="Microsoft Sans Serif" pitchFamily="34" charset="0"/>
                <a:cs typeface="Microsoft Sans Serif" pitchFamily="34" charset="0"/>
              </a:rPr>
              <a:t>ביוספרית</a:t>
            </a:r>
            <a:r>
              <a:rPr lang="he-IL" sz="3200" b="1" dirty="0">
                <a:ln w="10541" cmpd="sng">
                  <a:solidFill>
                    <a:srgbClr val="4F81BD">
                      <a:shade val="88000"/>
                      <a:satMod val="110000"/>
                    </a:srgbClr>
                  </a:solidFill>
                  <a:prstDash val="solid"/>
                </a:ln>
                <a:solidFill>
                  <a:srgbClr val="FF0000"/>
                </a:solidFill>
                <a:latin typeface="Microsoft Sans Serif" pitchFamily="34" charset="0"/>
                <a:cs typeface="Microsoft Sans Serif" pitchFamily="34" charset="0"/>
              </a:rPr>
              <a:t> </a:t>
            </a:r>
            <a:endParaRPr lang="he-IL" sz="3200" b="1" dirty="0">
              <a:ln w="10541" cmpd="sng">
                <a:solidFill>
                  <a:srgbClr val="4F81BD">
                    <a:shade val="88000"/>
                    <a:satMod val="110000"/>
                  </a:srgbClr>
                </a:solidFill>
                <a:prstDash val="solid"/>
              </a:ln>
              <a:solidFill>
                <a:prstClr val="white"/>
              </a:solidFill>
              <a:latin typeface="Microsoft Sans Serif" pitchFamily="34" charset="0"/>
              <a:cs typeface="Microsoft Sans Serif"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1580562" y="1293269"/>
            <a:ext cx="7251743" cy="5240125"/>
          </a:xfrm>
          <a:prstGeom prst="rect">
            <a:avLst/>
          </a:prstGeom>
          <a:ln>
            <a:noFill/>
          </a:ln>
          <a:effectLst>
            <a:outerShdw blurRad="292100" dist="139700" dir="2700000" algn="tl" rotWithShape="0">
              <a:srgbClr val="333333">
                <a:alpha val="65000"/>
              </a:srgbClr>
            </a:outerShdw>
          </a:effectLst>
        </p:spPr>
      </p:pic>
      <p:sp>
        <p:nvSpPr>
          <p:cNvPr id="20" name="צורה חופשית 19"/>
          <p:cNvSpPr/>
          <p:nvPr/>
        </p:nvSpPr>
        <p:spPr>
          <a:xfrm>
            <a:off x="6023992" y="1990628"/>
            <a:ext cx="1080120" cy="430261"/>
          </a:xfrm>
          <a:custGeom>
            <a:avLst/>
            <a:gdLst>
              <a:gd name="connsiteX0" fmla="*/ 10997 w 1179921"/>
              <a:gd name="connsiteY0" fmla="*/ 441488 h 537327"/>
              <a:gd name="connsiteX1" fmla="*/ 86412 w 1179921"/>
              <a:gd name="connsiteY1" fmla="*/ 488622 h 537327"/>
              <a:gd name="connsiteX2" fmla="*/ 529471 w 1179921"/>
              <a:gd name="connsiteY2" fmla="*/ 149258 h 537327"/>
              <a:gd name="connsiteX3" fmla="*/ 652020 w 1179921"/>
              <a:gd name="connsiteY3" fmla="*/ 111550 h 537327"/>
              <a:gd name="connsiteX4" fmla="*/ 755715 w 1179921"/>
              <a:gd name="connsiteY4" fmla="*/ 73843 h 537327"/>
              <a:gd name="connsiteX5" fmla="*/ 868836 w 1179921"/>
              <a:gd name="connsiteY5" fmla="*/ 45563 h 537327"/>
              <a:gd name="connsiteX6" fmla="*/ 925397 w 1179921"/>
              <a:gd name="connsiteY6" fmla="*/ 26709 h 537327"/>
              <a:gd name="connsiteX7" fmla="*/ 972531 w 1179921"/>
              <a:gd name="connsiteY7" fmla="*/ 17282 h 537327"/>
              <a:gd name="connsiteX8" fmla="*/ 1000812 w 1179921"/>
              <a:gd name="connsiteY8" fmla="*/ 130404 h 537327"/>
              <a:gd name="connsiteX9" fmla="*/ 1076226 w 1179921"/>
              <a:gd name="connsiteY9" fmla="*/ 196392 h 537327"/>
              <a:gd name="connsiteX10" fmla="*/ 1179921 w 1179921"/>
              <a:gd name="connsiteY10" fmla="*/ 196392 h 53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9921" h="537327">
                <a:moveTo>
                  <a:pt x="10997" y="441488"/>
                </a:moveTo>
                <a:cubicBezTo>
                  <a:pt x="5498" y="489407"/>
                  <a:pt x="0" y="537327"/>
                  <a:pt x="86412" y="488622"/>
                </a:cubicBezTo>
                <a:cubicBezTo>
                  <a:pt x="172824" y="439917"/>
                  <a:pt x="435203" y="212103"/>
                  <a:pt x="529471" y="149258"/>
                </a:cubicBezTo>
                <a:cubicBezTo>
                  <a:pt x="623739" y="86413"/>
                  <a:pt x="614313" y="124119"/>
                  <a:pt x="652020" y="111550"/>
                </a:cubicBezTo>
                <a:cubicBezTo>
                  <a:pt x="689727" y="98981"/>
                  <a:pt x="719579" y="84841"/>
                  <a:pt x="755715" y="73843"/>
                </a:cubicBezTo>
                <a:cubicBezTo>
                  <a:pt x="791851" y="62845"/>
                  <a:pt x="840556" y="53419"/>
                  <a:pt x="868836" y="45563"/>
                </a:cubicBezTo>
                <a:cubicBezTo>
                  <a:pt x="897116" y="37707"/>
                  <a:pt x="908115" y="31423"/>
                  <a:pt x="925397" y="26709"/>
                </a:cubicBezTo>
                <a:cubicBezTo>
                  <a:pt x="942680" y="21996"/>
                  <a:pt x="959962" y="0"/>
                  <a:pt x="972531" y="17282"/>
                </a:cubicBezTo>
                <a:cubicBezTo>
                  <a:pt x="985100" y="34564"/>
                  <a:pt x="983530" y="100553"/>
                  <a:pt x="1000812" y="130404"/>
                </a:cubicBezTo>
                <a:cubicBezTo>
                  <a:pt x="1018094" y="160255"/>
                  <a:pt x="1046375" y="185394"/>
                  <a:pt x="1076226" y="196392"/>
                </a:cubicBezTo>
                <a:cubicBezTo>
                  <a:pt x="1106078" y="207390"/>
                  <a:pt x="1142999" y="201891"/>
                  <a:pt x="1179921" y="196392"/>
                </a:cubicBezTo>
              </a:path>
            </a:pathLst>
          </a:custGeom>
          <a:noFill/>
          <a:ln w="34925" cmpd="dbl">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defTabSz="914400" rtl="1" fontAlgn="base">
              <a:spcBef>
                <a:spcPct val="0"/>
              </a:spcBef>
              <a:spcAft>
                <a:spcPct val="0"/>
              </a:spcAft>
            </a:pPr>
            <a:endParaRPr lang="he-IL">
              <a:solidFill>
                <a:prstClr val="black"/>
              </a:solidFill>
              <a:latin typeface="Calibri"/>
              <a:cs typeface="Arial" panose="020B0604020202020204" pitchFamily="34" charset="0"/>
            </a:endParaRPr>
          </a:p>
        </p:txBody>
      </p:sp>
      <p:sp>
        <p:nvSpPr>
          <p:cNvPr id="23" name="TextBox 22"/>
          <p:cNvSpPr txBox="1"/>
          <p:nvPr/>
        </p:nvSpPr>
        <p:spPr>
          <a:xfrm>
            <a:off x="7536160" y="1462698"/>
            <a:ext cx="144016" cy="523220"/>
          </a:xfrm>
          <a:prstGeom prst="rect">
            <a:avLst/>
          </a:prstGeom>
          <a:noFill/>
          <a:ln>
            <a:noFill/>
          </a:ln>
        </p:spPr>
        <p:txBody>
          <a:bodyPr wrap="square" rtlCol="1">
            <a:spAutoFit/>
          </a:bodyPr>
          <a:lstStyle/>
          <a:p>
            <a:pPr algn="ctr" defTabSz="914400" rtl="1" fontAlgn="base">
              <a:spcBef>
                <a:spcPct val="0"/>
              </a:spcBef>
              <a:spcAft>
                <a:spcPct val="0"/>
              </a:spcAft>
            </a:pPr>
            <a:r>
              <a:rPr lang="he-IL" sz="2800" b="1" dirty="0">
                <a:solidFill>
                  <a:srgbClr val="FF0000"/>
                </a:solidFill>
                <a:latin typeface="Arial" pitchFamily="34" charset="0"/>
                <a:cs typeface="Arial" pitchFamily="34" charset="0"/>
              </a:rPr>
              <a:t>?</a:t>
            </a:r>
          </a:p>
        </p:txBody>
      </p:sp>
      <p:sp>
        <p:nvSpPr>
          <p:cNvPr id="24" name="תרשים זרימה: דיסק מגנטי 23"/>
          <p:cNvSpPr/>
          <p:nvPr/>
        </p:nvSpPr>
        <p:spPr>
          <a:xfrm>
            <a:off x="4799856" y="2708920"/>
            <a:ext cx="360040" cy="50405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fontAlgn="base">
              <a:spcBef>
                <a:spcPct val="0"/>
              </a:spcBef>
              <a:spcAft>
                <a:spcPct val="0"/>
              </a:spcAft>
            </a:pPr>
            <a:endParaRPr lang="he-IL" dirty="0">
              <a:noFill/>
              <a:latin typeface="Calibri"/>
              <a:cs typeface="Arial" panose="020B0604020202020204" pitchFamily="34" charset="0"/>
            </a:endParaRPr>
          </a:p>
        </p:txBody>
      </p:sp>
      <p:pic>
        <p:nvPicPr>
          <p:cNvPr id="1032" name="Picture 8" descr="תוצאת תמונה עבור ‪MEKORO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7672" y="2906277"/>
            <a:ext cx="216024" cy="289607"/>
          </a:xfrm>
          <a:prstGeom prst="rect">
            <a:avLst/>
          </a:prstGeom>
          <a:noFill/>
        </p:spPr>
      </p:pic>
      <p:sp>
        <p:nvSpPr>
          <p:cNvPr id="25" name="תרשים זרימה: דיסק מגנטי 24"/>
          <p:cNvSpPr/>
          <p:nvPr/>
        </p:nvSpPr>
        <p:spPr>
          <a:xfrm>
            <a:off x="4952256" y="3356992"/>
            <a:ext cx="360040" cy="50405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fontAlgn="base">
              <a:spcBef>
                <a:spcPct val="0"/>
              </a:spcBef>
              <a:spcAft>
                <a:spcPct val="0"/>
              </a:spcAft>
            </a:pPr>
            <a:endParaRPr lang="he-IL" dirty="0">
              <a:noFill/>
              <a:latin typeface="Calibri"/>
              <a:cs typeface="Arial" panose="020B0604020202020204" pitchFamily="34" charset="0"/>
            </a:endParaRPr>
          </a:p>
        </p:txBody>
      </p:sp>
      <p:pic>
        <p:nvPicPr>
          <p:cNvPr id="26" name="Picture 8" descr="תוצאת תמונה עבור ‪MEKORO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0072" y="3554349"/>
            <a:ext cx="216024" cy="289607"/>
          </a:xfrm>
          <a:prstGeom prst="rect">
            <a:avLst/>
          </a:prstGeom>
          <a:noFill/>
        </p:spPr>
      </p:pic>
      <p:pic>
        <p:nvPicPr>
          <p:cNvPr id="28" name="Picture 8" descr="תוצאת תמונה עבור ‪MEKOROT‬‏">
            <a:hlinkClick r:id="rId3"/>
          </p:cNvPr>
          <p:cNvPicPr>
            <a:picLocks noChangeAspect="1" noChangeArrowheads="1"/>
          </p:cNvPicPr>
          <p:nvPr/>
        </p:nvPicPr>
        <p:blipFill>
          <a:blip r:embed="rId5" cstate="email"/>
          <a:srcRect/>
          <a:stretch>
            <a:fillRect/>
          </a:stretch>
        </p:blipFill>
        <p:spPr bwMode="auto">
          <a:xfrm>
            <a:off x="1867011" y="1586509"/>
            <a:ext cx="677738" cy="908591"/>
          </a:xfrm>
          <a:prstGeom prst="rect">
            <a:avLst/>
          </a:prstGeom>
          <a:noFill/>
        </p:spPr>
      </p:pic>
      <p:sp>
        <p:nvSpPr>
          <p:cNvPr id="29" name="TextBox 28"/>
          <p:cNvSpPr txBox="1"/>
          <p:nvPr/>
        </p:nvSpPr>
        <p:spPr>
          <a:xfrm>
            <a:off x="2089840" y="1290856"/>
            <a:ext cx="288032" cy="369332"/>
          </a:xfrm>
          <a:prstGeom prst="rect">
            <a:avLst/>
          </a:prstGeom>
          <a:noFill/>
        </p:spPr>
        <p:txBody>
          <a:bodyPr wrap="square" rtlCol="1">
            <a:spAutoFit/>
          </a:bodyPr>
          <a:lstStyle/>
          <a:p>
            <a:pPr algn="r" defTabSz="914400" rtl="1" fontAlgn="base">
              <a:spcBef>
                <a:spcPct val="0"/>
              </a:spcBef>
              <a:spcAft>
                <a:spcPct val="0"/>
              </a:spcAft>
            </a:pPr>
            <a:r>
              <a:rPr lang="he-IL" b="1" dirty="0">
                <a:solidFill>
                  <a:srgbClr val="091FC1"/>
                </a:solidFill>
                <a:latin typeface="Arial" pitchFamily="34" charset="0"/>
                <a:cs typeface="Arial" pitchFamily="34" charset="0"/>
              </a:rPr>
              <a:t>צ</a:t>
            </a:r>
          </a:p>
        </p:txBody>
      </p:sp>
      <p:sp>
        <p:nvSpPr>
          <p:cNvPr id="33" name="TextBox 32">
            <a:hlinkClick r:id="" action="ppaction://noaction"/>
          </p:cNvPr>
          <p:cNvSpPr txBox="1"/>
          <p:nvPr/>
        </p:nvSpPr>
        <p:spPr>
          <a:xfrm>
            <a:off x="9057853" y="1347732"/>
            <a:ext cx="1475656" cy="1261884"/>
          </a:xfrm>
          <a:prstGeom prst="rect">
            <a:avLst/>
          </a:prstGeom>
          <a:solidFill>
            <a:schemeClr val="accent3">
              <a:lumMod val="40000"/>
              <a:lumOff val="60000"/>
            </a:schemeClr>
          </a:solidFill>
          <a:ln w="28575">
            <a:solidFill>
              <a:srgbClr val="00B050"/>
            </a:solidFill>
            <a:prstDash val="sysDash"/>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defTabSz="914400" rtl="1" fontAlgn="base">
              <a:spcBef>
                <a:spcPct val="0"/>
              </a:spcBef>
              <a:spcAft>
                <a:spcPct val="0"/>
              </a:spcAft>
            </a:pPr>
            <a:r>
              <a:rPr lang="he-IL" sz="2000" b="1" dirty="0">
                <a:solidFill>
                  <a:srgbClr val="00B050"/>
                </a:solidFill>
                <a:latin typeface="Arial" pitchFamily="34" charset="0"/>
                <a:cs typeface="Arial" pitchFamily="34" charset="0"/>
              </a:rPr>
              <a:t>שלב א'</a:t>
            </a:r>
          </a:p>
          <a:p>
            <a:pPr algn="r" defTabSz="914400" rtl="1" fontAlgn="base">
              <a:spcBef>
                <a:spcPct val="0"/>
              </a:spcBef>
              <a:spcAft>
                <a:spcPct val="0"/>
              </a:spcAft>
            </a:pPr>
            <a:r>
              <a:rPr lang="he-IL" sz="1400" b="1" dirty="0">
                <a:solidFill>
                  <a:srgbClr val="00B050"/>
                </a:solidFill>
                <a:latin typeface="Arial" pitchFamily="34" charset="0"/>
                <a:cs typeface="Arial" pitchFamily="34" charset="0"/>
              </a:rPr>
              <a:t>אספקה</a:t>
            </a:r>
            <a:r>
              <a:rPr lang="he-IL" sz="1400" dirty="0">
                <a:solidFill>
                  <a:srgbClr val="00B050"/>
                </a:solidFill>
                <a:latin typeface="Arial" pitchFamily="34" charset="0"/>
                <a:cs typeface="Arial" pitchFamily="34" charset="0"/>
              </a:rPr>
              <a:t>:</a:t>
            </a:r>
            <a:r>
              <a:rPr lang="he-IL" sz="1200" dirty="0">
                <a:solidFill>
                  <a:srgbClr val="00B050"/>
                </a:solidFill>
                <a:latin typeface="Arial" pitchFamily="34" charset="0"/>
                <a:cs typeface="Arial" pitchFamily="34" charset="0"/>
              </a:rPr>
              <a:t> </a:t>
            </a:r>
            <a:r>
              <a:rPr lang="he-IL" sz="1400" dirty="0" err="1">
                <a:solidFill>
                  <a:srgbClr val="00B050"/>
                </a:solidFill>
                <a:latin typeface="Arial" pitchFamily="34" charset="0"/>
                <a:cs typeface="Arial" pitchFamily="34" charset="0"/>
              </a:rPr>
              <a:t>0</a:t>
            </a:r>
            <a:r>
              <a:rPr lang="he-IL" sz="1200" dirty="0" err="1">
                <a:solidFill>
                  <a:srgbClr val="00B050"/>
                </a:solidFill>
                <a:latin typeface="Arial" pitchFamily="34" charset="0"/>
                <a:cs typeface="Arial" pitchFamily="34" charset="0"/>
              </a:rPr>
              <a:t>מלמ"ק</a:t>
            </a:r>
            <a:endParaRPr lang="he-IL" sz="1200" dirty="0">
              <a:solidFill>
                <a:srgbClr val="00B050"/>
              </a:solidFill>
              <a:latin typeface="Arial" pitchFamily="34" charset="0"/>
              <a:cs typeface="Arial" pitchFamily="34" charset="0"/>
            </a:endParaRPr>
          </a:p>
          <a:p>
            <a:pPr algn="r" defTabSz="914400" rtl="1" fontAlgn="base">
              <a:spcBef>
                <a:spcPct val="0"/>
              </a:spcBef>
              <a:spcAft>
                <a:spcPct val="0"/>
              </a:spcAft>
            </a:pPr>
            <a:r>
              <a:rPr lang="he-IL" sz="1400" b="1" dirty="0">
                <a:solidFill>
                  <a:srgbClr val="00B050"/>
                </a:solidFill>
                <a:latin typeface="Arial" pitchFamily="34" charset="0"/>
                <a:cs typeface="Arial" pitchFamily="34" charset="0"/>
              </a:rPr>
              <a:t>עלות: </a:t>
            </a:r>
            <a:r>
              <a:rPr lang="he-IL" sz="1400" dirty="0">
                <a:solidFill>
                  <a:srgbClr val="00B050"/>
                </a:solidFill>
                <a:latin typeface="Arial" pitchFamily="34" charset="0"/>
                <a:cs typeface="Arial" pitchFamily="34" charset="0"/>
              </a:rPr>
              <a:t>350 </a:t>
            </a:r>
            <a:r>
              <a:rPr lang="he-IL" sz="1200" dirty="0" err="1">
                <a:solidFill>
                  <a:srgbClr val="00B050"/>
                </a:solidFill>
                <a:latin typeface="Arial" pitchFamily="34" charset="0"/>
                <a:cs typeface="Arial" pitchFamily="34" charset="0"/>
              </a:rPr>
              <a:t>מלש"ח</a:t>
            </a:r>
            <a:endParaRPr lang="he-IL" sz="1200" dirty="0">
              <a:solidFill>
                <a:srgbClr val="00B050"/>
              </a:solidFill>
              <a:latin typeface="Arial" pitchFamily="34" charset="0"/>
              <a:cs typeface="Arial" pitchFamily="34" charset="0"/>
            </a:endParaRPr>
          </a:p>
          <a:p>
            <a:pPr algn="r" defTabSz="914400" rtl="1" fontAlgn="base">
              <a:spcBef>
                <a:spcPct val="0"/>
              </a:spcBef>
              <a:spcAft>
                <a:spcPct val="0"/>
              </a:spcAft>
            </a:pPr>
            <a:r>
              <a:rPr lang="he-IL" sz="1400" b="1" dirty="0">
                <a:solidFill>
                  <a:srgbClr val="00B050"/>
                </a:solidFill>
                <a:latin typeface="Arial" pitchFamily="34" charset="0"/>
                <a:cs typeface="Arial" pitchFamily="34" charset="0"/>
              </a:rPr>
              <a:t>משך :</a:t>
            </a:r>
            <a:r>
              <a:rPr lang="he-IL" sz="1200" dirty="0">
                <a:solidFill>
                  <a:srgbClr val="00B050"/>
                </a:solidFill>
                <a:latin typeface="Arial" pitchFamily="34" charset="0"/>
                <a:cs typeface="Arial" pitchFamily="34" charset="0"/>
              </a:rPr>
              <a:t> </a:t>
            </a:r>
            <a:r>
              <a:rPr lang="he-IL" sz="1400" dirty="0">
                <a:solidFill>
                  <a:srgbClr val="00B050"/>
                </a:solidFill>
                <a:latin typeface="Arial" pitchFamily="34" charset="0"/>
                <a:cs typeface="Arial" pitchFamily="34" charset="0"/>
              </a:rPr>
              <a:t>עד 2020</a:t>
            </a:r>
          </a:p>
          <a:p>
            <a:pPr algn="r" defTabSz="914400" rtl="1" fontAlgn="base">
              <a:spcBef>
                <a:spcPct val="0"/>
              </a:spcBef>
              <a:spcAft>
                <a:spcPct val="0"/>
              </a:spcAft>
            </a:pPr>
            <a:r>
              <a:rPr lang="he-IL" sz="1400" b="1" dirty="0" err="1">
                <a:solidFill>
                  <a:srgbClr val="00B050"/>
                </a:solidFill>
                <a:latin typeface="Arial" pitchFamily="34" charset="0"/>
                <a:cs typeface="Arial" pitchFamily="34" charset="0"/>
              </a:rPr>
              <a:t>סטטוס</a:t>
            </a:r>
            <a:r>
              <a:rPr lang="he-IL" sz="1400" dirty="0">
                <a:solidFill>
                  <a:srgbClr val="00B050"/>
                </a:solidFill>
                <a:latin typeface="Arial" pitchFamily="34" charset="0"/>
                <a:cs typeface="Arial" pitchFamily="34" charset="0"/>
              </a:rPr>
              <a:t>: בביצוע</a:t>
            </a:r>
          </a:p>
        </p:txBody>
      </p:sp>
      <p:sp>
        <p:nvSpPr>
          <p:cNvPr id="36" name="TextBox 35">
            <a:hlinkClick r:id="" action="ppaction://noaction"/>
          </p:cNvPr>
          <p:cNvSpPr txBox="1"/>
          <p:nvPr/>
        </p:nvSpPr>
        <p:spPr>
          <a:xfrm>
            <a:off x="9069594" y="4872928"/>
            <a:ext cx="1475656" cy="1631216"/>
          </a:xfrm>
          <a:prstGeom prst="rect">
            <a:avLst/>
          </a:prstGeom>
          <a:solidFill>
            <a:schemeClr val="accent1">
              <a:lumMod val="40000"/>
              <a:lumOff val="60000"/>
            </a:schemeClr>
          </a:solidFill>
          <a:ln w="28575">
            <a:solidFill>
              <a:schemeClr val="tx2"/>
            </a:solid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r" defTabSz="914400" rtl="1" fontAlgn="base">
              <a:spcBef>
                <a:spcPct val="0"/>
              </a:spcBef>
              <a:spcAft>
                <a:spcPct val="0"/>
              </a:spcAft>
            </a:pPr>
            <a:r>
              <a:rPr lang="he-IL" sz="2000" b="1" dirty="0">
                <a:solidFill>
                  <a:srgbClr val="4F81BD"/>
                </a:solidFill>
                <a:latin typeface="Arial" pitchFamily="34" charset="0"/>
                <a:cs typeface="Arial" pitchFamily="34" charset="0"/>
              </a:rPr>
              <a:t>שלב </a:t>
            </a:r>
            <a:r>
              <a:rPr lang="he-IL" sz="2000" b="1" dirty="0" err="1">
                <a:solidFill>
                  <a:srgbClr val="4F81BD"/>
                </a:solidFill>
                <a:latin typeface="Arial" pitchFamily="34" charset="0"/>
                <a:cs typeface="Arial" pitchFamily="34" charset="0"/>
              </a:rPr>
              <a:t>ב'2</a:t>
            </a:r>
            <a:endParaRPr lang="he-IL" sz="2000" b="1" dirty="0">
              <a:solidFill>
                <a:srgbClr val="4F81BD"/>
              </a:solidFill>
              <a:latin typeface="Arial" pitchFamily="34" charset="0"/>
              <a:cs typeface="Arial" pitchFamily="34" charset="0"/>
            </a:endParaRPr>
          </a:p>
          <a:p>
            <a:pPr algn="r" defTabSz="914400" rtl="1" fontAlgn="base">
              <a:spcBef>
                <a:spcPct val="0"/>
              </a:spcBef>
              <a:spcAft>
                <a:spcPct val="0"/>
              </a:spcAft>
            </a:pPr>
            <a:r>
              <a:rPr lang="he-IL" sz="1400" b="1" dirty="0">
                <a:solidFill>
                  <a:srgbClr val="4F81BD"/>
                </a:solidFill>
                <a:latin typeface="Arial" pitchFamily="34" charset="0"/>
                <a:cs typeface="Arial" pitchFamily="34" charset="0"/>
              </a:rPr>
              <a:t>אספקה</a:t>
            </a:r>
            <a:r>
              <a:rPr lang="he-IL" sz="1400" dirty="0">
                <a:solidFill>
                  <a:srgbClr val="4F81BD"/>
                </a:solidFill>
                <a:latin typeface="Arial" pitchFamily="34" charset="0"/>
                <a:cs typeface="Arial" pitchFamily="34" charset="0"/>
              </a:rPr>
              <a:t>:</a:t>
            </a:r>
            <a:r>
              <a:rPr lang="he-IL" sz="1400" dirty="0" err="1">
                <a:solidFill>
                  <a:srgbClr val="4F81BD"/>
                </a:solidFill>
                <a:latin typeface="Arial" pitchFamily="34" charset="0"/>
                <a:cs typeface="Arial" pitchFamily="34" charset="0"/>
              </a:rPr>
              <a:t>120</a:t>
            </a:r>
            <a:r>
              <a:rPr lang="he-IL" sz="1000" dirty="0" err="1">
                <a:solidFill>
                  <a:srgbClr val="4F81BD"/>
                </a:solidFill>
                <a:latin typeface="Arial" pitchFamily="34" charset="0"/>
                <a:cs typeface="Arial" pitchFamily="34" charset="0"/>
              </a:rPr>
              <a:t>מלמ"ק</a:t>
            </a:r>
            <a:endParaRPr lang="he-IL" sz="1000" dirty="0">
              <a:solidFill>
                <a:srgbClr val="4F81BD"/>
              </a:solidFill>
              <a:latin typeface="Arial" pitchFamily="34" charset="0"/>
              <a:cs typeface="Arial" pitchFamily="34" charset="0"/>
            </a:endParaRPr>
          </a:p>
          <a:p>
            <a:pPr algn="r" defTabSz="914400" rtl="1" fontAlgn="base">
              <a:spcBef>
                <a:spcPct val="0"/>
              </a:spcBef>
              <a:spcAft>
                <a:spcPct val="0"/>
              </a:spcAft>
            </a:pPr>
            <a:r>
              <a:rPr lang="he-IL" sz="1400" b="1" dirty="0">
                <a:solidFill>
                  <a:srgbClr val="4F81BD"/>
                </a:solidFill>
                <a:latin typeface="Arial" pitchFamily="34" charset="0"/>
                <a:cs typeface="Arial" pitchFamily="34" charset="0"/>
              </a:rPr>
              <a:t>עלות: </a:t>
            </a:r>
            <a:r>
              <a:rPr lang="he-IL" sz="1400" dirty="0">
                <a:solidFill>
                  <a:srgbClr val="4F81BD"/>
                </a:solidFill>
                <a:latin typeface="Arial" pitchFamily="34" charset="0"/>
                <a:cs typeface="Arial" pitchFamily="34" charset="0"/>
              </a:rPr>
              <a:t>450 </a:t>
            </a:r>
            <a:r>
              <a:rPr lang="he-IL" sz="1200" dirty="0" err="1">
                <a:solidFill>
                  <a:srgbClr val="4F81BD"/>
                </a:solidFill>
                <a:latin typeface="Arial" pitchFamily="34" charset="0"/>
                <a:cs typeface="Arial" pitchFamily="34" charset="0"/>
              </a:rPr>
              <a:t>מלש"ח</a:t>
            </a:r>
            <a:endParaRPr lang="he-IL" sz="1200" dirty="0">
              <a:solidFill>
                <a:srgbClr val="4F81BD"/>
              </a:solidFill>
              <a:latin typeface="Arial" pitchFamily="34" charset="0"/>
              <a:cs typeface="Arial" pitchFamily="34" charset="0"/>
            </a:endParaRPr>
          </a:p>
          <a:p>
            <a:pPr algn="r" defTabSz="914400" rtl="1" fontAlgn="base">
              <a:spcBef>
                <a:spcPct val="0"/>
              </a:spcBef>
              <a:spcAft>
                <a:spcPct val="0"/>
              </a:spcAft>
            </a:pPr>
            <a:r>
              <a:rPr lang="he-IL" sz="1400" b="1" dirty="0">
                <a:solidFill>
                  <a:srgbClr val="4F81BD"/>
                </a:solidFill>
                <a:latin typeface="Arial" pitchFamily="34" charset="0"/>
                <a:cs typeface="Arial" pitchFamily="34" charset="0"/>
              </a:rPr>
              <a:t>משך :</a:t>
            </a:r>
            <a:r>
              <a:rPr lang="he-IL" sz="1200" dirty="0">
                <a:solidFill>
                  <a:srgbClr val="4F81BD"/>
                </a:solidFill>
                <a:latin typeface="Arial" pitchFamily="34" charset="0"/>
                <a:cs typeface="Arial" pitchFamily="34" charset="0"/>
              </a:rPr>
              <a:t> </a:t>
            </a:r>
            <a:r>
              <a:rPr lang="he-IL" sz="1400" dirty="0">
                <a:solidFill>
                  <a:srgbClr val="4F81BD"/>
                </a:solidFill>
                <a:latin typeface="Arial" pitchFamily="34" charset="0"/>
                <a:cs typeface="Arial" pitchFamily="34" charset="0"/>
              </a:rPr>
              <a:t>עד 2023</a:t>
            </a:r>
          </a:p>
          <a:p>
            <a:pPr algn="r" defTabSz="914400" rtl="1" fontAlgn="base">
              <a:spcBef>
                <a:spcPct val="0"/>
              </a:spcBef>
              <a:spcAft>
                <a:spcPct val="0"/>
              </a:spcAft>
            </a:pPr>
            <a:r>
              <a:rPr lang="he-IL" sz="1400" dirty="0" err="1">
                <a:solidFill>
                  <a:srgbClr val="4F81BD"/>
                </a:solidFill>
                <a:latin typeface="Arial" pitchFamily="34" charset="0"/>
                <a:cs typeface="Arial" pitchFamily="34" charset="0"/>
              </a:rPr>
              <a:t>סטטוס</a:t>
            </a:r>
            <a:r>
              <a:rPr lang="he-IL" sz="1400" dirty="0">
                <a:solidFill>
                  <a:srgbClr val="4F81BD"/>
                </a:solidFill>
                <a:latin typeface="Arial" pitchFamily="34" charset="0"/>
                <a:cs typeface="Arial" pitchFamily="34" charset="0"/>
              </a:rPr>
              <a:t> תכנון</a:t>
            </a:r>
          </a:p>
          <a:p>
            <a:pPr algn="r" defTabSz="914400" rtl="1" fontAlgn="base">
              <a:spcBef>
                <a:spcPct val="0"/>
              </a:spcBef>
              <a:spcAft>
                <a:spcPct val="0"/>
              </a:spcAft>
            </a:pPr>
            <a:r>
              <a:rPr lang="he-IL" sz="1200" dirty="0" err="1">
                <a:solidFill>
                  <a:srgbClr val="4F81BD"/>
                </a:solidFill>
                <a:latin typeface="Arial" pitchFamily="34" charset="0"/>
                <a:cs typeface="Arial" pitchFamily="34" charset="0"/>
              </a:rPr>
              <a:t>תב"ע</a:t>
            </a:r>
            <a:r>
              <a:rPr lang="he-IL" sz="1200" dirty="0">
                <a:solidFill>
                  <a:srgbClr val="4F81BD"/>
                </a:solidFill>
                <a:latin typeface="Arial" pitchFamily="34" charset="0"/>
                <a:cs typeface="Arial" pitchFamily="34" charset="0"/>
              </a:rPr>
              <a:t> לברכות</a:t>
            </a:r>
          </a:p>
          <a:p>
            <a:pPr algn="r" defTabSz="914400" rtl="1" fontAlgn="base">
              <a:spcBef>
                <a:spcPct val="0"/>
              </a:spcBef>
              <a:spcAft>
                <a:spcPct val="0"/>
              </a:spcAft>
            </a:pPr>
            <a:r>
              <a:rPr lang="he-IL" sz="1200" dirty="0">
                <a:solidFill>
                  <a:srgbClr val="4F81BD"/>
                </a:solidFill>
                <a:latin typeface="Arial" pitchFamily="34" charset="0"/>
                <a:cs typeface="Arial" pitchFamily="34" charset="0"/>
              </a:rPr>
              <a:t>מפורט+היתר לתחנות</a:t>
            </a:r>
          </a:p>
        </p:txBody>
      </p:sp>
      <p:sp>
        <p:nvSpPr>
          <p:cNvPr id="39" name="TextBox 38">
            <a:hlinkClick r:id="" action="ppaction://noaction"/>
          </p:cNvPr>
          <p:cNvSpPr txBox="1"/>
          <p:nvPr/>
        </p:nvSpPr>
        <p:spPr>
          <a:xfrm>
            <a:off x="9064748" y="2920679"/>
            <a:ext cx="1475656" cy="1631216"/>
          </a:xfrm>
          <a:prstGeom prst="rect">
            <a:avLst/>
          </a:prstGeom>
          <a:solidFill>
            <a:schemeClr val="accent2">
              <a:lumMod val="40000"/>
              <a:lumOff val="60000"/>
            </a:schemeClr>
          </a:solidFill>
          <a:ln w="28575">
            <a:solidFill>
              <a:srgbClr val="FD5559"/>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defTabSz="914400" rtl="1" fontAlgn="base">
              <a:spcBef>
                <a:spcPct val="0"/>
              </a:spcBef>
              <a:spcAft>
                <a:spcPct val="0"/>
              </a:spcAft>
            </a:pPr>
            <a:r>
              <a:rPr lang="he-IL" sz="2000" b="1" dirty="0">
                <a:solidFill>
                  <a:srgbClr val="FF0000"/>
                </a:solidFill>
                <a:latin typeface="Arial" pitchFamily="34" charset="0"/>
                <a:cs typeface="Arial" pitchFamily="34" charset="0"/>
              </a:rPr>
              <a:t>שלב </a:t>
            </a:r>
            <a:r>
              <a:rPr lang="he-IL" sz="2000" b="1" dirty="0" err="1">
                <a:solidFill>
                  <a:srgbClr val="FF0000"/>
                </a:solidFill>
                <a:latin typeface="Arial" pitchFamily="34" charset="0"/>
                <a:cs typeface="Arial" pitchFamily="34" charset="0"/>
              </a:rPr>
              <a:t>ב'1</a:t>
            </a:r>
            <a:endParaRPr lang="he-IL" sz="2000" b="1" dirty="0">
              <a:solidFill>
                <a:srgbClr val="FF0000"/>
              </a:solidFill>
              <a:latin typeface="Arial" pitchFamily="34" charset="0"/>
              <a:cs typeface="Arial" pitchFamily="34" charset="0"/>
            </a:endParaRPr>
          </a:p>
          <a:p>
            <a:pPr algn="r" defTabSz="914400" rtl="1" fontAlgn="base">
              <a:spcBef>
                <a:spcPct val="0"/>
              </a:spcBef>
              <a:spcAft>
                <a:spcPct val="0"/>
              </a:spcAft>
            </a:pPr>
            <a:r>
              <a:rPr lang="he-IL" sz="1400" b="1" dirty="0">
                <a:solidFill>
                  <a:srgbClr val="FF0000"/>
                </a:solidFill>
                <a:latin typeface="Arial" pitchFamily="34" charset="0"/>
                <a:cs typeface="Arial" pitchFamily="34" charset="0"/>
              </a:rPr>
              <a:t>אספקה</a:t>
            </a:r>
            <a:r>
              <a:rPr lang="he-IL" sz="1400" dirty="0">
                <a:solidFill>
                  <a:srgbClr val="FF0000"/>
                </a:solidFill>
                <a:latin typeface="Arial" pitchFamily="34" charset="0"/>
                <a:cs typeface="Arial" pitchFamily="34" charset="0"/>
              </a:rPr>
              <a:t>:</a:t>
            </a:r>
            <a:r>
              <a:rPr lang="he-IL" sz="1200" dirty="0">
                <a:solidFill>
                  <a:srgbClr val="FF0000"/>
                </a:solidFill>
                <a:latin typeface="Arial" pitchFamily="34" charset="0"/>
                <a:cs typeface="Arial" pitchFamily="34" charset="0"/>
              </a:rPr>
              <a:t> </a:t>
            </a:r>
            <a:r>
              <a:rPr lang="he-IL" sz="1400" dirty="0" err="1">
                <a:solidFill>
                  <a:srgbClr val="FF0000"/>
                </a:solidFill>
                <a:latin typeface="Arial" pitchFamily="34" charset="0"/>
                <a:cs typeface="Arial" pitchFamily="34" charset="0"/>
              </a:rPr>
              <a:t>20</a:t>
            </a:r>
            <a:r>
              <a:rPr lang="he-IL" sz="1000" dirty="0" err="1">
                <a:solidFill>
                  <a:srgbClr val="FF0000"/>
                </a:solidFill>
                <a:latin typeface="Arial" pitchFamily="34" charset="0"/>
                <a:cs typeface="Arial" pitchFamily="34" charset="0"/>
              </a:rPr>
              <a:t>מלמ"ק</a:t>
            </a:r>
            <a:endParaRPr lang="he-IL" sz="1000" dirty="0">
              <a:solidFill>
                <a:srgbClr val="FF0000"/>
              </a:solidFill>
              <a:latin typeface="Arial" pitchFamily="34" charset="0"/>
              <a:cs typeface="Arial" pitchFamily="34" charset="0"/>
            </a:endParaRPr>
          </a:p>
          <a:p>
            <a:pPr algn="r" defTabSz="914400" rtl="1" fontAlgn="base">
              <a:spcBef>
                <a:spcPct val="0"/>
              </a:spcBef>
              <a:spcAft>
                <a:spcPct val="0"/>
              </a:spcAft>
            </a:pPr>
            <a:r>
              <a:rPr lang="he-IL" sz="1400" b="1" dirty="0">
                <a:solidFill>
                  <a:srgbClr val="FF0000"/>
                </a:solidFill>
                <a:latin typeface="Arial" pitchFamily="34" charset="0"/>
                <a:cs typeface="Arial" pitchFamily="34" charset="0"/>
              </a:rPr>
              <a:t>עלות: </a:t>
            </a:r>
            <a:r>
              <a:rPr lang="he-IL" sz="1400" dirty="0">
                <a:solidFill>
                  <a:srgbClr val="FF0000"/>
                </a:solidFill>
                <a:latin typeface="Arial" pitchFamily="34" charset="0"/>
                <a:cs typeface="Arial" pitchFamily="34" charset="0"/>
              </a:rPr>
              <a:t>200 </a:t>
            </a:r>
            <a:r>
              <a:rPr lang="he-IL" sz="1200" dirty="0" err="1">
                <a:solidFill>
                  <a:srgbClr val="FF0000"/>
                </a:solidFill>
                <a:latin typeface="Arial" pitchFamily="34" charset="0"/>
                <a:cs typeface="Arial" pitchFamily="34" charset="0"/>
              </a:rPr>
              <a:t>מלש"ח</a:t>
            </a:r>
            <a:endParaRPr lang="he-IL" sz="1200" dirty="0">
              <a:solidFill>
                <a:srgbClr val="FF0000"/>
              </a:solidFill>
              <a:latin typeface="Arial" pitchFamily="34" charset="0"/>
              <a:cs typeface="Arial" pitchFamily="34" charset="0"/>
            </a:endParaRPr>
          </a:p>
          <a:p>
            <a:pPr algn="r" defTabSz="914400" rtl="1" fontAlgn="base">
              <a:spcBef>
                <a:spcPct val="0"/>
              </a:spcBef>
              <a:spcAft>
                <a:spcPct val="0"/>
              </a:spcAft>
            </a:pPr>
            <a:r>
              <a:rPr lang="he-IL" sz="1400" b="1" dirty="0">
                <a:solidFill>
                  <a:srgbClr val="FF0000"/>
                </a:solidFill>
                <a:latin typeface="Arial" pitchFamily="34" charset="0"/>
                <a:cs typeface="Arial" pitchFamily="34" charset="0"/>
              </a:rPr>
              <a:t>משך :</a:t>
            </a:r>
            <a:r>
              <a:rPr lang="he-IL" sz="1200" dirty="0">
                <a:solidFill>
                  <a:srgbClr val="FF0000"/>
                </a:solidFill>
                <a:latin typeface="Arial" pitchFamily="34" charset="0"/>
                <a:cs typeface="Arial" pitchFamily="34" charset="0"/>
              </a:rPr>
              <a:t> </a:t>
            </a:r>
            <a:r>
              <a:rPr lang="he-IL" sz="1400" dirty="0">
                <a:solidFill>
                  <a:srgbClr val="FF0000"/>
                </a:solidFill>
                <a:latin typeface="Arial" pitchFamily="34" charset="0"/>
                <a:cs typeface="Arial" pitchFamily="34" charset="0"/>
              </a:rPr>
              <a:t>עד 2025</a:t>
            </a:r>
          </a:p>
          <a:p>
            <a:pPr algn="r" defTabSz="914400" rtl="1" fontAlgn="base">
              <a:spcBef>
                <a:spcPct val="0"/>
              </a:spcBef>
              <a:spcAft>
                <a:spcPct val="0"/>
              </a:spcAft>
            </a:pPr>
            <a:r>
              <a:rPr lang="he-IL" sz="1400" b="1" dirty="0" err="1">
                <a:solidFill>
                  <a:srgbClr val="FF0000"/>
                </a:solidFill>
                <a:latin typeface="Arial" pitchFamily="34" charset="0"/>
                <a:cs typeface="Arial" pitchFamily="34" charset="0"/>
              </a:rPr>
              <a:t>סטטוס</a:t>
            </a:r>
            <a:r>
              <a:rPr lang="he-IL" sz="1400" dirty="0">
                <a:solidFill>
                  <a:srgbClr val="FF0000"/>
                </a:solidFill>
                <a:latin typeface="Arial" pitchFamily="34" charset="0"/>
                <a:cs typeface="Arial" pitchFamily="34" charset="0"/>
              </a:rPr>
              <a:t>: תכנון כללי</a:t>
            </a:r>
          </a:p>
          <a:p>
            <a:pPr algn="r" defTabSz="914400" rtl="1" fontAlgn="base">
              <a:spcBef>
                <a:spcPct val="0"/>
              </a:spcBef>
              <a:spcAft>
                <a:spcPct val="0"/>
              </a:spcAft>
            </a:pPr>
            <a:r>
              <a:rPr lang="he-IL" sz="1200" dirty="0" err="1">
                <a:solidFill>
                  <a:srgbClr val="FF0000"/>
                </a:solidFill>
                <a:latin typeface="Arial" pitchFamily="34" charset="0"/>
                <a:cs typeface="Arial" pitchFamily="34" charset="0"/>
              </a:rPr>
              <a:t>תב"ע</a:t>
            </a:r>
            <a:r>
              <a:rPr lang="he-IL" sz="1200" dirty="0">
                <a:solidFill>
                  <a:srgbClr val="FF0000"/>
                </a:solidFill>
                <a:latin typeface="Arial" pitchFamily="34" charset="0"/>
                <a:cs typeface="Arial" pitchFamily="34" charset="0"/>
              </a:rPr>
              <a:t> לבריכה</a:t>
            </a:r>
          </a:p>
          <a:p>
            <a:pPr algn="r" defTabSz="914400" rtl="1" fontAlgn="base">
              <a:spcBef>
                <a:spcPct val="0"/>
              </a:spcBef>
              <a:spcAft>
                <a:spcPct val="0"/>
              </a:spcAft>
            </a:pPr>
            <a:r>
              <a:rPr lang="he-IL" sz="1200" dirty="0">
                <a:solidFill>
                  <a:srgbClr val="FF0000"/>
                </a:solidFill>
                <a:latin typeface="Arial" pitchFamily="34" charset="0"/>
                <a:cs typeface="Arial" pitchFamily="34" charset="0"/>
              </a:rPr>
              <a:t>חלופות לתוואי הקו</a:t>
            </a:r>
          </a:p>
        </p:txBody>
      </p:sp>
      <p:pic>
        <p:nvPicPr>
          <p:cNvPr id="5124" name="Picture 4" descr="תוצאת תמונה עבור ‪pump‬‏">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55840" y="5777863"/>
            <a:ext cx="632234" cy="675473"/>
          </a:xfrm>
          <a:prstGeom prst="rect">
            <a:avLst/>
          </a:prstGeom>
          <a:noFill/>
        </p:spPr>
      </p:pic>
      <p:pic>
        <p:nvPicPr>
          <p:cNvPr id="34" name="Picture 4" descr="תוצאת תמונה עבור ‪pump‬‏">
            <a:hlinkClick r:id="rId6"/>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15880" y="3861048"/>
            <a:ext cx="513274" cy="548378"/>
          </a:xfrm>
          <a:prstGeom prst="rect">
            <a:avLst/>
          </a:prstGeom>
          <a:noFill/>
        </p:spPr>
      </p:pic>
      <p:sp>
        <p:nvSpPr>
          <p:cNvPr id="37" name="TextBox 36"/>
          <p:cNvSpPr txBox="1"/>
          <p:nvPr/>
        </p:nvSpPr>
        <p:spPr>
          <a:xfrm>
            <a:off x="4548207" y="5556863"/>
            <a:ext cx="1120836" cy="307777"/>
          </a:xfrm>
          <a:prstGeom prst="rect">
            <a:avLst/>
          </a:prstGeom>
          <a:noFill/>
        </p:spPr>
        <p:txBody>
          <a:bodyPr wrap="square" rtlCol="1">
            <a:spAutoFit/>
          </a:bodyPr>
          <a:lstStyle/>
          <a:p>
            <a:pPr algn="r" defTabSz="914400" rtl="1" fontAlgn="base">
              <a:spcBef>
                <a:spcPct val="0"/>
              </a:spcBef>
              <a:spcAft>
                <a:spcPct val="0"/>
              </a:spcAft>
            </a:pPr>
            <a:r>
              <a:rPr lang="he-IL" sz="1400" b="1" dirty="0" err="1">
                <a:solidFill>
                  <a:prstClr val="black"/>
                </a:solidFill>
                <a:latin typeface="Arial" pitchFamily="34" charset="0"/>
                <a:cs typeface="Arial" pitchFamily="34" charset="0"/>
              </a:rPr>
              <a:t>תח</a:t>
            </a:r>
            <a:r>
              <a:rPr lang="he-IL" sz="1400" b="1" dirty="0">
                <a:solidFill>
                  <a:prstClr val="black"/>
                </a:solidFill>
                <a:latin typeface="Arial" pitchFamily="34" charset="0"/>
                <a:cs typeface="Arial" pitchFamily="34" charset="0"/>
              </a:rPr>
              <a:t>' </a:t>
            </a:r>
            <a:r>
              <a:rPr lang="he-IL" sz="1400" b="1" dirty="0" err="1">
                <a:solidFill>
                  <a:prstClr val="black"/>
                </a:solidFill>
                <a:latin typeface="Arial" pitchFamily="34" charset="0"/>
                <a:cs typeface="Arial" pitchFamily="34" charset="0"/>
              </a:rPr>
              <a:t>נופרים</a:t>
            </a:r>
            <a:endParaRPr lang="he-IL" sz="1400" b="1" dirty="0">
              <a:solidFill>
                <a:prstClr val="black"/>
              </a:solidFill>
              <a:latin typeface="Arial" pitchFamily="34" charset="0"/>
              <a:cs typeface="Arial" pitchFamily="34" charset="0"/>
            </a:endParaRPr>
          </a:p>
        </p:txBody>
      </p:sp>
      <p:sp>
        <p:nvSpPr>
          <p:cNvPr id="38" name="TextBox 37"/>
          <p:cNvSpPr txBox="1"/>
          <p:nvPr/>
        </p:nvSpPr>
        <p:spPr>
          <a:xfrm>
            <a:off x="4632848" y="4281980"/>
            <a:ext cx="1120836" cy="307777"/>
          </a:xfrm>
          <a:prstGeom prst="rect">
            <a:avLst/>
          </a:prstGeom>
          <a:noFill/>
        </p:spPr>
        <p:txBody>
          <a:bodyPr wrap="square" rtlCol="1">
            <a:spAutoFit/>
          </a:bodyPr>
          <a:lstStyle/>
          <a:p>
            <a:pPr algn="r" defTabSz="914400" rtl="1" fontAlgn="base">
              <a:spcBef>
                <a:spcPct val="0"/>
              </a:spcBef>
              <a:spcAft>
                <a:spcPct val="0"/>
              </a:spcAft>
            </a:pPr>
            <a:r>
              <a:rPr lang="he-IL" sz="1400" b="1" dirty="0" err="1">
                <a:solidFill>
                  <a:prstClr val="black"/>
                </a:solidFill>
                <a:latin typeface="Arial" pitchFamily="34" charset="0"/>
                <a:cs typeface="Arial" pitchFamily="34" charset="0"/>
              </a:rPr>
              <a:t>תח</a:t>
            </a:r>
            <a:r>
              <a:rPr lang="he-IL" sz="1400" b="1" dirty="0">
                <a:solidFill>
                  <a:prstClr val="black"/>
                </a:solidFill>
                <a:latin typeface="Arial" pitchFamily="34" charset="0"/>
                <a:cs typeface="Arial" pitchFamily="34" charset="0"/>
              </a:rPr>
              <a:t>' מצר</a:t>
            </a:r>
          </a:p>
        </p:txBody>
      </p:sp>
      <p:sp>
        <p:nvSpPr>
          <p:cNvPr id="41" name="TextBox 40"/>
          <p:cNvSpPr txBox="1"/>
          <p:nvPr/>
        </p:nvSpPr>
        <p:spPr>
          <a:xfrm>
            <a:off x="3895044" y="3409256"/>
            <a:ext cx="1120836" cy="307777"/>
          </a:xfrm>
          <a:prstGeom prst="rect">
            <a:avLst/>
          </a:prstGeom>
          <a:noFill/>
        </p:spPr>
        <p:txBody>
          <a:bodyPr wrap="square" rtlCol="1">
            <a:spAutoFit/>
          </a:bodyPr>
          <a:lstStyle/>
          <a:p>
            <a:pPr algn="r" defTabSz="914400" rtl="1" fontAlgn="base">
              <a:spcBef>
                <a:spcPct val="0"/>
              </a:spcBef>
              <a:spcAft>
                <a:spcPct val="0"/>
              </a:spcAft>
            </a:pPr>
            <a:r>
              <a:rPr lang="he-IL" sz="1400" b="1" dirty="0">
                <a:solidFill>
                  <a:prstClr val="black"/>
                </a:solidFill>
                <a:latin typeface="Arial" pitchFamily="34" charset="0"/>
                <a:cs typeface="Arial" pitchFamily="34" charset="0"/>
              </a:rPr>
              <a:t>משמרות</a:t>
            </a:r>
          </a:p>
        </p:txBody>
      </p:sp>
      <p:sp>
        <p:nvSpPr>
          <p:cNvPr id="42" name="TextBox 41"/>
          <p:cNvSpPr txBox="1"/>
          <p:nvPr/>
        </p:nvSpPr>
        <p:spPr>
          <a:xfrm>
            <a:off x="3719736" y="2780929"/>
            <a:ext cx="1120836" cy="307777"/>
          </a:xfrm>
          <a:prstGeom prst="rect">
            <a:avLst/>
          </a:prstGeom>
          <a:noFill/>
        </p:spPr>
        <p:txBody>
          <a:bodyPr wrap="square" rtlCol="1">
            <a:spAutoFit/>
          </a:bodyPr>
          <a:lstStyle/>
          <a:p>
            <a:pPr algn="r" defTabSz="914400" rtl="1" fontAlgn="base">
              <a:spcBef>
                <a:spcPct val="0"/>
              </a:spcBef>
              <a:spcAft>
                <a:spcPct val="0"/>
              </a:spcAft>
            </a:pPr>
            <a:r>
              <a:rPr lang="he-IL" sz="1400" b="1" dirty="0">
                <a:solidFill>
                  <a:prstClr val="black"/>
                </a:solidFill>
                <a:latin typeface="Arial" pitchFamily="34" charset="0"/>
                <a:cs typeface="Arial" pitchFamily="34" charset="0"/>
              </a:rPr>
              <a:t>מנשה</a:t>
            </a:r>
          </a:p>
        </p:txBody>
      </p:sp>
      <p:pic>
        <p:nvPicPr>
          <p:cNvPr id="43" name="Picture 2"/>
          <p:cNvPicPr>
            <a:picLocks noChangeAspect="1" noChangeArrowheads="1"/>
          </p:cNvPicPr>
          <p:nvPr/>
        </p:nvPicPr>
        <p:blipFill>
          <a:blip r:embed="rId9" cstate="email"/>
          <a:srcRect/>
          <a:stretch>
            <a:fillRect/>
          </a:stretch>
        </p:blipFill>
        <p:spPr bwMode="auto">
          <a:xfrm rot="19793331">
            <a:off x="5843706" y="3284984"/>
            <a:ext cx="1080120" cy="504056"/>
          </a:xfrm>
          <a:prstGeom prst="rect">
            <a:avLst/>
          </a:prstGeom>
          <a:noFill/>
          <a:ln>
            <a:noFill/>
          </a:ln>
        </p:spPr>
      </p:pic>
      <p:sp>
        <p:nvSpPr>
          <p:cNvPr id="44" name="מלבן 43"/>
          <p:cNvSpPr/>
          <p:nvPr/>
        </p:nvSpPr>
        <p:spPr>
          <a:xfrm rot="1402033">
            <a:off x="4238581" y="2518119"/>
            <a:ext cx="1748827" cy="4032448"/>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fontAlgn="base">
              <a:spcBef>
                <a:spcPct val="0"/>
              </a:spcBef>
              <a:spcAft>
                <a:spcPct val="0"/>
              </a:spcAft>
            </a:pPr>
            <a:endParaRPr lang="he-IL">
              <a:solidFill>
                <a:prstClr val="white"/>
              </a:solidFill>
              <a:latin typeface="Calibri"/>
              <a:cs typeface="Arial" panose="020B0604020202020204" pitchFamily="34" charset="0"/>
            </a:endParaRPr>
          </a:p>
        </p:txBody>
      </p:sp>
      <p:sp>
        <p:nvSpPr>
          <p:cNvPr id="45" name="TextBox 44"/>
          <p:cNvSpPr txBox="1"/>
          <p:nvPr/>
        </p:nvSpPr>
        <p:spPr>
          <a:xfrm>
            <a:off x="5735961" y="3193232"/>
            <a:ext cx="1403049" cy="307777"/>
          </a:xfrm>
          <a:prstGeom prst="rect">
            <a:avLst/>
          </a:prstGeom>
          <a:noFill/>
        </p:spPr>
        <p:txBody>
          <a:bodyPr wrap="square" rtlCol="1">
            <a:spAutoFit/>
          </a:bodyPr>
          <a:lstStyle/>
          <a:p>
            <a:pPr algn="r" defTabSz="914400" rtl="1" fontAlgn="base">
              <a:spcBef>
                <a:spcPct val="0"/>
              </a:spcBef>
              <a:spcAft>
                <a:spcPct val="0"/>
              </a:spcAft>
            </a:pPr>
            <a:r>
              <a:rPr lang="he-IL" sz="1400" b="1" dirty="0" err="1">
                <a:solidFill>
                  <a:prstClr val="black"/>
                </a:solidFill>
                <a:latin typeface="Arial" pitchFamily="34" charset="0"/>
                <a:cs typeface="Arial" pitchFamily="34" charset="0"/>
              </a:rPr>
              <a:t>תח</a:t>
            </a:r>
            <a:r>
              <a:rPr lang="he-IL" sz="1400" b="1" dirty="0">
                <a:solidFill>
                  <a:prstClr val="black"/>
                </a:solidFill>
                <a:latin typeface="Arial" pitchFamily="34" charset="0"/>
                <a:cs typeface="Arial" pitchFamily="34" charset="0"/>
              </a:rPr>
              <a:t>' פרפר בעמק</a:t>
            </a:r>
          </a:p>
        </p:txBody>
      </p:sp>
      <p:pic>
        <p:nvPicPr>
          <p:cNvPr id="46" name="Picture 4" descr="תוצאת תמונה עבור ‪pump‬‏">
            <a:hlinkClick r:id="rId6"/>
          </p:cNvPr>
          <p:cNvPicPr>
            <a:picLocks noChangeAspect="1" noChangeArrowheads="1"/>
          </p:cNvPicPr>
          <p:nvPr/>
        </p:nvPicPr>
        <p:blipFill>
          <a:blip r:embed="rId10" cstate="email"/>
          <a:srcRect/>
          <a:stretch>
            <a:fillRect/>
          </a:stretch>
        </p:blipFill>
        <p:spPr bwMode="auto">
          <a:xfrm>
            <a:off x="5879976" y="2780929"/>
            <a:ext cx="497436" cy="531457"/>
          </a:xfrm>
          <a:prstGeom prst="rect">
            <a:avLst/>
          </a:prstGeom>
          <a:noFill/>
        </p:spPr>
      </p:pic>
      <p:pic>
        <p:nvPicPr>
          <p:cNvPr id="47" name="Picture 4" descr="תוצאת תמונה עבור ‪pump‬‏">
            <a:hlinkClick r:id="rId6"/>
          </p:cNvPr>
          <p:cNvPicPr>
            <a:picLocks noChangeAspect="1" noChangeArrowheads="1"/>
          </p:cNvPicPr>
          <p:nvPr/>
        </p:nvPicPr>
        <p:blipFill>
          <a:blip r:embed="rId10" cstate="email"/>
          <a:srcRect/>
          <a:stretch>
            <a:fillRect/>
          </a:stretch>
        </p:blipFill>
        <p:spPr bwMode="auto">
          <a:xfrm>
            <a:off x="5375920" y="1700809"/>
            <a:ext cx="497436" cy="531457"/>
          </a:xfrm>
          <a:prstGeom prst="rect">
            <a:avLst/>
          </a:prstGeom>
          <a:noFill/>
        </p:spPr>
      </p:pic>
      <p:sp>
        <p:nvSpPr>
          <p:cNvPr id="48" name="TextBox 47"/>
          <p:cNvSpPr txBox="1"/>
          <p:nvPr/>
        </p:nvSpPr>
        <p:spPr>
          <a:xfrm>
            <a:off x="4791231" y="1490411"/>
            <a:ext cx="1403049" cy="307777"/>
          </a:xfrm>
          <a:prstGeom prst="rect">
            <a:avLst/>
          </a:prstGeom>
          <a:noFill/>
        </p:spPr>
        <p:txBody>
          <a:bodyPr wrap="square" rtlCol="1">
            <a:spAutoFit/>
          </a:bodyPr>
          <a:lstStyle/>
          <a:p>
            <a:pPr algn="r" defTabSz="914400" rtl="1" fontAlgn="base">
              <a:spcBef>
                <a:spcPct val="0"/>
              </a:spcBef>
              <a:spcAft>
                <a:spcPct val="0"/>
              </a:spcAft>
            </a:pPr>
            <a:r>
              <a:rPr lang="he-IL" sz="1400" b="1" dirty="0" err="1">
                <a:solidFill>
                  <a:prstClr val="black"/>
                </a:solidFill>
                <a:latin typeface="Arial" pitchFamily="34" charset="0"/>
                <a:cs typeface="Arial" pitchFamily="34" charset="0"/>
              </a:rPr>
              <a:t>תח</a:t>
            </a:r>
            <a:r>
              <a:rPr lang="he-IL" sz="1400" b="1" dirty="0">
                <a:solidFill>
                  <a:prstClr val="black"/>
                </a:solidFill>
                <a:latin typeface="Arial" pitchFamily="34" charset="0"/>
                <a:cs typeface="Arial" pitchFamily="34" charset="0"/>
              </a:rPr>
              <a:t>' נטופה</a:t>
            </a:r>
          </a:p>
        </p:txBody>
      </p:sp>
      <p:pic>
        <p:nvPicPr>
          <p:cNvPr id="49" name="Picture 2"/>
          <p:cNvPicPr>
            <a:picLocks noChangeAspect="1" noChangeArrowheads="1"/>
          </p:cNvPicPr>
          <p:nvPr/>
        </p:nvPicPr>
        <p:blipFill>
          <a:blip r:embed="rId11" cstate="email"/>
          <a:srcRect/>
          <a:stretch>
            <a:fillRect/>
          </a:stretch>
        </p:blipFill>
        <p:spPr bwMode="auto">
          <a:xfrm rot="3759699">
            <a:off x="6964172" y="2160282"/>
            <a:ext cx="1218252" cy="849537"/>
          </a:xfrm>
          <a:prstGeom prst="rect">
            <a:avLst/>
          </a:prstGeom>
          <a:noFill/>
          <a:ln>
            <a:noFill/>
          </a:ln>
        </p:spPr>
      </p:pic>
      <p:sp>
        <p:nvSpPr>
          <p:cNvPr id="50" name="מלבן 49"/>
          <p:cNvSpPr/>
          <p:nvPr/>
        </p:nvSpPr>
        <p:spPr>
          <a:xfrm rot="21242225">
            <a:off x="7070035" y="1491105"/>
            <a:ext cx="1187397" cy="792088"/>
          </a:xfrm>
          <a:prstGeom prst="rect">
            <a:avLst/>
          </a:prstGeom>
          <a:noFill/>
          <a:ln>
            <a:solidFill>
              <a:srgbClr val="FD55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fontAlgn="base">
              <a:spcBef>
                <a:spcPct val="0"/>
              </a:spcBef>
              <a:spcAft>
                <a:spcPct val="0"/>
              </a:spcAft>
            </a:pPr>
            <a:endParaRPr lang="he-IL">
              <a:solidFill>
                <a:prstClr val="white"/>
              </a:solidFill>
              <a:latin typeface="Calibri"/>
              <a:cs typeface="Arial" panose="020B0604020202020204" pitchFamily="34" charset="0"/>
            </a:endParaRPr>
          </a:p>
        </p:txBody>
      </p:sp>
      <p:cxnSp>
        <p:nvCxnSpPr>
          <p:cNvPr id="51" name="מחבר חץ ישר 50"/>
          <p:cNvCxnSpPr/>
          <p:nvPr/>
        </p:nvCxnSpPr>
        <p:spPr>
          <a:xfrm flipV="1">
            <a:off x="7256754" y="1916832"/>
            <a:ext cx="504056"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מלבן 51"/>
          <p:cNvSpPr/>
          <p:nvPr/>
        </p:nvSpPr>
        <p:spPr>
          <a:xfrm rot="21242225">
            <a:off x="5588122" y="1700207"/>
            <a:ext cx="1511467" cy="1001402"/>
          </a:xfrm>
          <a:prstGeom prst="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fontAlgn="base">
              <a:spcBef>
                <a:spcPct val="0"/>
              </a:spcBef>
              <a:spcAft>
                <a:spcPct val="0"/>
              </a:spcAft>
            </a:pPr>
            <a:endParaRPr lang="he-IL">
              <a:solidFill>
                <a:prstClr val="white"/>
              </a:solidFill>
              <a:latin typeface="Calibri"/>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1000" fill="hold"/>
                                        <p:tgtEl>
                                          <p:spTgt spid="52"/>
                                        </p:tgtEl>
                                        <p:attrNameLst>
                                          <p:attrName>ppt_x</p:attrName>
                                        </p:attrNameLst>
                                      </p:cBhvr>
                                      <p:tavLst>
                                        <p:tav tm="0">
                                          <p:val>
                                            <p:strVal val="#ppt_x"/>
                                          </p:val>
                                        </p:tav>
                                        <p:tav tm="100000">
                                          <p:val>
                                            <p:strVal val="#ppt_x"/>
                                          </p:val>
                                        </p:tav>
                                      </p:tavLst>
                                    </p:anim>
                                    <p:anim calcmode="lin" valueType="num">
                                      <p:cBhvr additive="base">
                                        <p:cTn id="19" dur="1000" fill="hold"/>
                                        <p:tgtEl>
                                          <p:spTgt spid="5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ppt_x"/>
                                          </p:val>
                                        </p:tav>
                                        <p:tav tm="100000">
                                          <p:val>
                                            <p:strVal val="#ppt_x"/>
                                          </p:val>
                                        </p:tav>
                                      </p:tavLst>
                                    </p:anim>
                                    <p:anim calcmode="lin" valueType="num">
                                      <p:cBhvr additive="base">
                                        <p:cTn id="23" dur="10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1000" fill="hold"/>
                                        <p:tgtEl>
                                          <p:spTgt spid="47"/>
                                        </p:tgtEl>
                                        <p:attrNameLst>
                                          <p:attrName>ppt_x</p:attrName>
                                        </p:attrNameLst>
                                      </p:cBhvr>
                                      <p:tavLst>
                                        <p:tav tm="0">
                                          <p:val>
                                            <p:strVal val="#ppt_x"/>
                                          </p:val>
                                        </p:tav>
                                        <p:tav tm="100000">
                                          <p:val>
                                            <p:strVal val="#ppt_x"/>
                                          </p:val>
                                        </p:tav>
                                      </p:tavLst>
                                    </p:anim>
                                    <p:anim calcmode="lin" valueType="num">
                                      <p:cBhvr additive="base">
                                        <p:cTn id="27" dur="1000" fill="hold"/>
                                        <p:tgtEl>
                                          <p:spTgt spid="4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1000" fill="hold"/>
                                        <p:tgtEl>
                                          <p:spTgt spid="48"/>
                                        </p:tgtEl>
                                        <p:attrNameLst>
                                          <p:attrName>ppt_x</p:attrName>
                                        </p:attrNameLst>
                                      </p:cBhvr>
                                      <p:tavLst>
                                        <p:tav tm="0">
                                          <p:val>
                                            <p:strVal val="#ppt_x"/>
                                          </p:val>
                                        </p:tav>
                                        <p:tav tm="100000">
                                          <p:val>
                                            <p:strVal val="#ppt_x"/>
                                          </p:val>
                                        </p:tav>
                                      </p:tavLst>
                                    </p:anim>
                                    <p:anim calcmode="lin" valueType="num">
                                      <p:cBhvr additive="base">
                                        <p:cTn id="31"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ppt_x"/>
                                          </p:val>
                                        </p:tav>
                                        <p:tav tm="100000">
                                          <p:val>
                                            <p:strVal val="#ppt_x"/>
                                          </p:val>
                                        </p:tav>
                                      </p:tavLst>
                                    </p:anim>
                                    <p:anim calcmode="lin" valueType="num">
                                      <p:cBhvr additive="base">
                                        <p:cTn id="42" dur="10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1000" fill="hold"/>
                                        <p:tgtEl>
                                          <p:spTgt spid="51"/>
                                        </p:tgtEl>
                                        <p:attrNameLst>
                                          <p:attrName>ppt_x</p:attrName>
                                        </p:attrNameLst>
                                      </p:cBhvr>
                                      <p:tavLst>
                                        <p:tav tm="0">
                                          <p:val>
                                            <p:strVal val="#ppt_x"/>
                                          </p:val>
                                        </p:tav>
                                        <p:tav tm="100000">
                                          <p:val>
                                            <p:strVal val="#ppt_x"/>
                                          </p:val>
                                        </p:tav>
                                      </p:tavLst>
                                    </p:anim>
                                    <p:anim calcmode="lin" valueType="num">
                                      <p:cBhvr additive="base">
                                        <p:cTn id="46" dur="1000" fill="hold"/>
                                        <p:tgtEl>
                                          <p:spTgt spid="5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1000" fill="hold"/>
                                        <p:tgtEl>
                                          <p:spTgt spid="50"/>
                                        </p:tgtEl>
                                        <p:attrNameLst>
                                          <p:attrName>ppt_x</p:attrName>
                                        </p:attrNameLst>
                                      </p:cBhvr>
                                      <p:tavLst>
                                        <p:tav tm="0">
                                          <p:val>
                                            <p:strVal val="#ppt_x"/>
                                          </p:val>
                                        </p:tav>
                                        <p:tav tm="100000">
                                          <p:val>
                                            <p:strVal val="#ppt_x"/>
                                          </p:val>
                                        </p:tav>
                                      </p:tavLst>
                                    </p:anim>
                                    <p:anim calcmode="lin" valueType="num">
                                      <p:cBhvr additive="base">
                                        <p:cTn id="50"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linds(horizont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124"/>
                                        </p:tgtEl>
                                        <p:attrNameLst>
                                          <p:attrName>style.visibility</p:attrName>
                                        </p:attrNameLst>
                                      </p:cBhvr>
                                      <p:to>
                                        <p:strVal val="visible"/>
                                      </p:to>
                                    </p:set>
                                    <p:anim calcmode="lin" valueType="num">
                                      <p:cBhvr additive="base">
                                        <p:cTn id="60" dur="1000" fill="hold"/>
                                        <p:tgtEl>
                                          <p:spTgt spid="5124"/>
                                        </p:tgtEl>
                                        <p:attrNameLst>
                                          <p:attrName>ppt_x</p:attrName>
                                        </p:attrNameLst>
                                      </p:cBhvr>
                                      <p:tavLst>
                                        <p:tav tm="0">
                                          <p:val>
                                            <p:strVal val="#ppt_x"/>
                                          </p:val>
                                        </p:tav>
                                        <p:tav tm="100000">
                                          <p:val>
                                            <p:strVal val="#ppt_x"/>
                                          </p:val>
                                        </p:tav>
                                      </p:tavLst>
                                    </p:anim>
                                    <p:anim calcmode="lin" valueType="num">
                                      <p:cBhvr additive="base">
                                        <p:cTn id="61" dur="1000" fill="hold"/>
                                        <p:tgtEl>
                                          <p:spTgt spid="512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1000" fill="hold"/>
                                        <p:tgtEl>
                                          <p:spTgt spid="37"/>
                                        </p:tgtEl>
                                        <p:attrNameLst>
                                          <p:attrName>ppt_x</p:attrName>
                                        </p:attrNameLst>
                                      </p:cBhvr>
                                      <p:tavLst>
                                        <p:tav tm="0">
                                          <p:val>
                                            <p:strVal val="#ppt_x"/>
                                          </p:val>
                                        </p:tav>
                                        <p:tav tm="100000">
                                          <p:val>
                                            <p:strVal val="#ppt_x"/>
                                          </p:val>
                                        </p:tav>
                                      </p:tavLst>
                                    </p:anim>
                                    <p:anim calcmode="lin" valueType="num">
                                      <p:cBhvr additive="base">
                                        <p:cTn id="65" dur="1000" fill="hold"/>
                                        <p:tgtEl>
                                          <p:spTgt spid="3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1000" fill="hold"/>
                                        <p:tgtEl>
                                          <p:spTgt spid="38"/>
                                        </p:tgtEl>
                                        <p:attrNameLst>
                                          <p:attrName>ppt_x</p:attrName>
                                        </p:attrNameLst>
                                      </p:cBhvr>
                                      <p:tavLst>
                                        <p:tav tm="0">
                                          <p:val>
                                            <p:strVal val="#ppt_x"/>
                                          </p:val>
                                        </p:tav>
                                        <p:tav tm="100000">
                                          <p:val>
                                            <p:strVal val="#ppt_x"/>
                                          </p:val>
                                        </p:tav>
                                      </p:tavLst>
                                    </p:anim>
                                    <p:anim calcmode="lin" valueType="num">
                                      <p:cBhvr additive="base">
                                        <p:cTn id="69" dur="1000" fill="hold"/>
                                        <p:tgtEl>
                                          <p:spTgt spid="38"/>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1000" fill="hold"/>
                                        <p:tgtEl>
                                          <p:spTgt spid="34"/>
                                        </p:tgtEl>
                                        <p:attrNameLst>
                                          <p:attrName>ppt_x</p:attrName>
                                        </p:attrNameLst>
                                      </p:cBhvr>
                                      <p:tavLst>
                                        <p:tav tm="0">
                                          <p:val>
                                            <p:strVal val="#ppt_x"/>
                                          </p:val>
                                        </p:tav>
                                        <p:tav tm="100000">
                                          <p:val>
                                            <p:strVal val="#ppt_x"/>
                                          </p:val>
                                        </p:tav>
                                      </p:tavLst>
                                    </p:anim>
                                    <p:anim calcmode="lin" valueType="num">
                                      <p:cBhvr additive="base">
                                        <p:cTn id="73" dur="1000" fill="hold"/>
                                        <p:tgtEl>
                                          <p:spTgt spid="3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1000" fill="hold"/>
                                        <p:tgtEl>
                                          <p:spTgt spid="45"/>
                                        </p:tgtEl>
                                        <p:attrNameLst>
                                          <p:attrName>ppt_x</p:attrName>
                                        </p:attrNameLst>
                                      </p:cBhvr>
                                      <p:tavLst>
                                        <p:tav tm="0">
                                          <p:val>
                                            <p:strVal val="#ppt_x"/>
                                          </p:val>
                                        </p:tav>
                                        <p:tav tm="100000">
                                          <p:val>
                                            <p:strVal val="#ppt_x"/>
                                          </p:val>
                                        </p:tav>
                                      </p:tavLst>
                                    </p:anim>
                                    <p:anim calcmode="lin" valueType="num">
                                      <p:cBhvr additive="base">
                                        <p:cTn id="77" dur="1000" fill="hold"/>
                                        <p:tgtEl>
                                          <p:spTgt spid="45"/>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1000" fill="hold"/>
                                        <p:tgtEl>
                                          <p:spTgt spid="46"/>
                                        </p:tgtEl>
                                        <p:attrNameLst>
                                          <p:attrName>ppt_x</p:attrName>
                                        </p:attrNameLst>
                                      </p:cBhvr>
                                      <p:tavLst>
                                        <p:tav tm="0">
                                          <p:val>
                                            <p:strVal val="#ppt_x"/>
                                          </p:val>
                                        </p:tav>
                                        <p:tav tm="100000">
                                          <p:val>
                                            <p:strVal val="#ppt_x"/>
                                          </p:val>
                                        </p:tav>
                                      </p:tavLst>
                                    </p:anim>
                                    <p:anim calcmode="lin" valueType="num">
                                      <p:cBhvr additive="base">
                                        <p:cTn id="81" dur="1000" fill="hold"/>
                                        <p:tgtEl>
                                          <p:spTgt spid="4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1000" fill="hold"/>
                                        <p:tgtEl>
                                          <p:spTgt spid="24"/>
                                        </p:tgtEl>
                                        <p:attrNameLst>
                                          <p:attrName>ppt_x</p:attrName>
                                        </p:attrNameLst>
                                      </p:cBhvr>
                                      <p:tavLst>
                                        <p:tav tm="0">
                                          <p:val>
                                            <p:strVal val="#ppt_x"/>
                                          </p:val>
                                        </p:tav>
                                        <p:tav tm="100000">
                                          <p:val>
                                            <p:strVal val="#ppt_x"/>
                                          </p:val>
                                        </p:tav>
                                      </p:tavLst>
                                    </p:anim>
                                    <p:anim calcmode="lin" valueType="num">
                                      <p:cBhvr additive="base">
                                        <p:cTn id="85" dur="1000" fill="hold"/>
                                        <p:tgtEl>
                                          <p:spTgt spid="24"/>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032"/>
                                        </p:tgtEl>
                                        <p:attrNameLst>
                                          <p:attrName>style.visibility</p:attrName>
                                        </p:attrNameLst>
                                      </p:cBhvr>
                                      <p:to>
                                        <p:strVal val="visible"/>
                                      </p:to>
                                    </p:set>
                                    <p:anim calcmode="lin" valueType="num">
                                      <p:cBhvr additive="base">
                                        <p:cTn id="88" dur="1000" fill="hold"/>
                                        <p:tgtEl>
                                          <p:spTgt spid="1032"/>
                                        </p:tgtEl>
                                        <p:attrNameLst>
                                          <p:attrName>ppt_x</p:attrName>
                                        </p:attrNameLst>
                                      </p:cBhvr>
                                      <p:tavLst>
                                        <p:tav tm="0">
                                          <p:val>
                                            <p:strVal val="#ppt_x"/>
                                          </p:val>
                                        </p:tav>
                                        <p:tav tm="100000">
                                          <p:val>
                                            <p:strVal val="#ppt_x"/>
                                          </p:val>
                                        </p:tav>
                                      </p:tavLst>
                                    </p:anim>
                                    <p:anim calcmode="lin" valueType="num">
                                      <p:cBhvr additive="base">
                                        <p:cTn id="89" dur="1000" fill="hold"/>
                                        <p:tgtEl>
                                          <p:spTgt spid="103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1000" fill="hold"/>
                                        <p:tgtEl>
                                          <p:spTgt spid="42"/>
                                        </p:tgtEl>
                                        <p:attrNameLst>
                                          <p:attrName>ppt_x</p:attrName>
                                        </p:attrNameLst>
                                      </p:cBhvr>
                                      <p:tavLst>
                                        <p:tav tm="0">
                                          <p:val>
                                            <p:strVal val="#ppt_x"/>
                                          </p:val>
                                        </p:tav>
                                        <p:tav tm="100000">
                                          <p:val>
                                            <p:strVal val="#ppt_x"/>
                                          </p:val>
                                        </p:tav>
                                      </p:tavLst>
                                    </p:anim>
                                    <p:anim calcmode="lin" valueType="num">
                                      <p:cBhvr additive="base">
                                        <p:cTn id="93" dur="100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additive="base">
                                        <p:cTn id="96" dur="1000" fill="hold"/>
                                        <p:tgtEl>
                                          <p:spTgt spid="41"/>
                                        </p:tgtEl>
                                        <p:attrNameLst>
                                          <p:attrName>ppt_x</p:attrName>
                                        </p:attrNameLst>
                                      </p:cBhvr>
                                      <p:tavLst>
                                        <p:tav tm="0">
                                          <p:val>
                                            <p:strVal val="#ppt_x"/>
                                          </p:val>
                                        </p:tav>
                                        <p:tav tm="100000">
                                          <p:val>
                                            <p:strVal val="#ppt_x"/>
                                          </p:val>
                                        </p:tav>
                                      </p:tavLst>
                                    </p:anim>
                                    <p:anim calcmode="lin" valueType="num">
                                      <p:cBhvr additive="base">
                                        <p:cTn id="97" dur="1000" fill="hold"/>
                                        <p:tgtEl>
                                          <p:spTgt spid="41"/>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1000" fill="hold"/>
                                        <p:tgtEl>
                                          <p:spTgt spid="26"/>
                                        </p:tgtEl>
                                        <p:attrNameLst>
                                          <p:attrName>ppt_x</p:attrName>
                                        </p:attrNameLst>
                                      </p:cBhvr>
                                      <p:tavLst>
                                        <p:tav tm="0">
                                          <p:val>
                                            <p:strVal val="#ppt_x"/>
                                          </p:val>
                                        </p:tav>
                                        <p:tav tm="100000">
                                          <p:val>
                                            <p:strVal val="#ppt_x"/>
                                          </p:val>
                                        </p:tav>
                                      </p:tavLst>
                                    </p:anim>
                                    <p:anim calcmode="lin" valueType="num">
                                      <p:cBhvr additive="base">
                                        <p:cTn id="101" dur="1000" fill="hold"/>
                                        <p:tgtEl>
                                          <p:spTgt spid="2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1000" fill="hold"/>
                                        <p:tgtEl>
                                          <p:spTgt spid="25"/>
                                        </p:tgtEl>
                                        <p:attrNameLst>
                                          <p:attrName>ppt_x</p:attrName>
                                        </p:attrNameLst>
                                      </p:cBhvr>
                                      <p:tavLst>
                                        <p:tav tm="0">
                                          <p:val>
                                            <p:strVal val="#ppt_x"/>
                                          </p:val>
                                        </p:tav>
                                        <p:tav tm="100000">
                                          <p:val>
                                            <p:strVal val="#ppt_x"/>
                                          </p:val>
                                        </p:tav>
                                      </p:tavLst>
                                    </p:anim>
                                    <p:anim calcmode="lin" valueType="num">
                                      <p:cBhvr additive="base">
                                        <p:cTn id="105" dur="1000" fill="hold"/>
                                        <p:tgtEl>
                                          <p:spTgt spid="2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1000" fill="hold"/>
                                        <p:tgtEl>
                                          <p:spTgt spid="44"/>
                                        </p:tgtEl>
                                        <p:attrNameLst>
                                          <p:attrName>ppt_x</p:attrName>
                                        </p:attrNameLst>
                                      </p:cBhvr>
                                      <p:tavLst>
                                        <p:tav tm="0">
                                          <p:val>
                                            <p:strVal val="#ppt_x"/>
                                          </p:val>
                                        </p:tav>
                                        <p:tav tm="100000">
                                          <p:val>
                                            <p:strVal val="#ppt_x"/>
                                          </p:val>
                                        </p:tav>
                                      </p:tavLst>
                                    </p:anim>
                                    <p:anim calcmode="lin" valueType="num">
                                      <p:cBhvr additive="base">
                                        <p:cTn id="109"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blinds(horizontal)">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animBg="1"/>
      <p:bldP spid="25" grpId="0" animBg="1"/>
      <p:bldP spid="29" grpId="0"/>
      <p:bldP spid="33" grpId="0" animBg="1"/>
      <p:bldP spid="36" grpId="0" animBg="1"/>
      <p:bldP spid="39" grpId="0" animBg="1"/>
      <p:bldP spid="37" grpId="0"/>
      <p:bldP spid="38" grpId="0"/>
      <p:bldP spid="41" grpId="0"/>
      <p:bldP spid="42" grpId="0"/>
      <p:bldP spid="44" grpId="0" animBg="1"/>
      <p:bldP spid="45" grpId="0"/>
      <p:bldP spid="48" grpId="0"/>
      <p:bldP spid="50"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7749632" y="19455"/>
            <a:ext cx="1598195" cy="782989"/>
          </a:xfrm>
        </p:spPr>
        <p:txBody>
          <a:bodyPr/>
          <a:lstStyle/>
          <a:p>
            <a:r>
              <a:rPr lang="he-IL" dirty="0">
                <a:solidFill>
                  <a:schemeClr val="tx1"/>
                </a:solidFill>
              </a:rPr>
              <a:t>רקע</a:t>
            </a:r>
          </a:p>
        </p:txBody>
      </p:sp>
      <p:sp>
        <p:nvSpPr>
          <p:cNvPr id="11" name="TextBox 10">
            <a:extLst>
              <a:ext uri="{FF2B5EF4-FFF2-40B4-BE49-F238E27FC236}">
                <a16:creationId xmlns:a16="http://schemas.microsoft.com/office/drawing/2014/main" id="{AB3F175D-F1B8-47B9-84DC-FC2E8EE86746}"/>
              </a:ext>
            </a:extLst>
          </p:cNvPr>
          <p:cNvSpPr txBox="1"/>
          <p:nvPr/>
        </p:nvSpPr>
        <p:spPr>
          <a:xfrm>
            <a:off x="275322" y="1658614"/>
            <a:ext cx="11641356" cy="3785652"/>
          </a:xfrm>
          <a:prstGeom prst="rect">
            <a:avLst/>
          </a:prstGeom>
          <a:solidFill>
            <a:schemeClr val="bg1">
              <a:alpha val="70000"/>
            </a:schemeClr>
          </a:solidFill>
          <a:ln>
            <a:solidFill>
              <a:schemeClr val="tx2"/>
            </a:solidFill>
          </a:ln>
        </p:spPr>
        <p:txBody>
          <a:bodyPr wrap="square" rtlCol="1">
            <a:spAutoFit/>
          </a:bodyPr>
          <a:lstStyle/>
          <a:p>
            <a:pPr algn="r" rtl="1">
              <a:lnSpc>
                <a:spcPct val="150000"/>
              </a:lnSpc>
            </a:pPr>
            <a:r>
              <a:rPr lang="he-IL" sz="2000" dirty="0"/>
              <a:t>בריכת מים בנפח אגירה של 75,000 מ"ק, בריכת מנשה. </a:t>
            </a:r>
          </a:p>
          <a:p>
            <a:pPr algn="r" rtl="1">
              <a:lnSpc>
                <a:spcPct val="150000"/>
              </a:lnSpc>
            </a:pPr>
            <a:r>
              <a:rPr lang="he-IL" sz="2000" dirty="0"/>
              <a:t>שטח הקרקע הנדרש לבריכה הוא כ-12 דונם, גובה חיצוני כ-8 מ' ושטח החצר כולל מתקני תיפעול נוספים יהיה בין 16-20 דונם.</a:t>
            </a:r>
          </a:p>
          <a:p>
            <a:pPr algn="r" rtl="1">
              <a:lnSpc>
                <a:spcPct val="150000"/>
              </a:lnSpc>
            </a:pPr>
            <a:endParaRPr lang="he-IL" sz="2000" dirty="0"/>
          </a:p>
          <a:p>
            <a:pPr algn="r" rtl="1">
              <a:lnSpc>
                <a:spcPct val="150000"/>
              </a:lnSpc>
            </a:pPr>
            <a:r>
              <a:rPr lang="he-IL" sz="2000" dirty="0"/>
              <a:t>לבריכה נדרשים המבנים הבאים: ביתן חשמל, שוחות מגופים, שוחות ניקוז וכיו"ב.</a:t>
            </a:r>
          </a:p>
          <a:p>
            <a:pPr algn="r" rtl="1">
              <a:lnSpc>
                <a:spcPct val="150000"/>
              </a:lnSpc>
            </a:pPr>
            <a:endParaRPr lang="he-IL" sz="2000" dirty="0"/>
          </a:p>
          <a:p>
            <a:pPr algn="r" rtl="1">
              <a:lnSpc>
                <a:spcPct val="150000"/>
              </a:lnSpc>
            </a:pPr>
            <a:r>
              <a:rPr lang="he-IL" sz="2000" dirty="0"/>
              <a:t>למיקום הבריכה נבחנו חמש חלופות מיקום בשני אזורים (מערבי ומזרחי) על פי קריטריונים סביבתיים, תכנוניים וצרכים הנדסיים.</a:t>
            </a:r>
          </a:p>
        </p:txBody>
      </p:sp>
    </p:spTree>
    <p:extLst>
      <p:ext uri="{BB962C8B-B14F-4D97-AF65-F5344CB8AC3E}">
        <p14:creationId xmlns:p14="http://schemas.microsoft.com/office/powerpoint/2010/main" val="19034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5">
            <a:extLst>
              <a:ext uri="{FF2B5EF4-FFF2-40B4-BE49-F238E27FC236}">
                <a16:creationId xmlns:a16="http://schemas.microsoft.com/office/drawing/2014/main" id="{510C4C29-90E7-4395-B019-F37D57ED036A}"/>
              </a:ext>
            </a:extLst>
          </p:cNvPr>
          <p:cNvSpPr txBox="1">
            <a:spLocks/>
          </p:cNvSpPr>
          <p:nvPr/>
        </p:nvSpPr>
        <p:spPr>
          <a:xfrm>
            <a:off x="9525000" y="0"/>
            <a:ext cx="2579271" cy="782989"/>
          </a:xfrm>
          <a:prstGeom prst="rect">
            <a:avLst/>
          </a:prstGeom>
        </p:spPr>
        <p:txBody>
          <a:bodyPr vert="horz" lIns="91440" tIns="45720" rIns="91440" bIns="45720" rtlCol="0" anchor="b">
            <a:noAutofit/>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2400" dirty="0">
                <a:solidFill>
                  <a:schemeClr val="tx1"/>
                </a:solidFill>
              </a:rPr>
              <a:t>קריטריונים לבחינת חלופות</a:t>
            </a:r>
          </a:p>
        </p:txBody>
      </p:sp>
      <p:graphicFrame>
        <p:nvGraphicFramePr>
          <p:cNvPr id="7" name="Table 6">
            <a:extLst>
              <a:ext uri="{FF2B5EF4-FFF2-40B4-BE49-F238E27FC236}">
                <a16:creationId xmlns:a16="http://schemas.microsoft.com/office/drawing/2014/main" id="{63188C10-ED97-42E9-B534-46B3871D3285}"/>
              </a:ext>
            </a:extLst>
          </p:cNvPr>
          <p:cNvGraphicFramePr>
            <a:graphicFrameLocks noGrp="1"/>
          </p:cNvGraphicFramePr>
          <p:nvPr>
            <p:extLst>
              <p:ext uri="{D42A27DB-BD31-4B8C-83A1-F6EECF244321}">
                <p14:modId xmlns:p14="http://schemas.microsoft.com/office/powerpoint/2010/main" val="1412274466"/>
              </p:ext>
            </p:extLst>
          </p:nvPr>
        </p:nvGraphicFramePr>
        <p:xfrm>
          <a:off x="819149" y="391494"/>
          <a:ext cx="8537130" cy="6519672"/>
        </p:xfrm>
        <a:graphic>
          <a:graphicData uri="http://schemas.openxmlformats.org/drawingml/2006/table">
            <a:tbl>
              <a:tblPr rtl="1" firstRow="1" firstCol="1" bandRow="1"/>
              <a:tblGrid>
                <a:gridCol w="2845710">
                  <a:extLst>
                    <a:ext uri="{9D8B030D-6E8A-4147-A177-3AD203B41FA5}">
                      <a16:colId xmlns:a16="http://schemas.microsoft.com/office/drawing/2014/main" val="1869904170"/>
                    </a:ext>
                  </a:extLst>
                </a:gridCol>
                <a:gridCol w="2845710">
                  <a:extLst>
                    <a:ext uri="{9D8B030D-6E8A-4147-A177-3AD203B41FA5}">
                      <a16:colId xmlns:a16="http://schemas.microsoft.com/office/drawing/2014/main" val="3003186086"/>
                    </a:ext>
                  </a:extLst>
                </a:gridCol>
                <a:gridCol w="2845710">
                  <a:extLst>
                    <a:ext uri="{9D8B030D-6E8A-4147-A177-3AD203B41FA5}">
                      <a16:colId xmlns:a16="http://schemas.microsoft.com/office/drawing/2014/main" val="4180041402"/>
                    </a:ext>
                  </a:extLst>
                </a:gridCol>
              </a:tblGrid>
              <a:tr h="178524">
                <a:tc gridSpan="2">
                  <a:txBody>
                    <a:bodyPr/>
                    <a:lstStyle/>
                    <a:p>
                      <a:pPr algn="ctr" rtl="1">
                        <a:lnSpc>
                          <a:spcPct val="115000"/>
                        </a:lnSpc>
                        <a:spcAft>
                          <a:spcPts val="0"/>
                        </a:spcAft>
                      </a:pPr>
                      <a:r>
                        <a:rPr lang="he-IL" sz="1200" b="1">
                          <a:effectLst/>
                          <a:latin typeface="Arial" panose="020B0604020202020204" pitchFamily="34" charset="0"/>
                          <a:ea typeface="Calibri" panose="020F0502020204030204" pitchFamily="34" charset="0"/>
                          <a:cs typeface="Arial" panose="020B0604020202020204" pitchFamily="34" charset="0"/>
                        </a:rPr>
                        <a:t>קריטריון</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x-none"/>
                    </a:p>
                  </a:txBody>
                  <a:tcPr/>
                </a:tc>
                <a:tc>
                  <a:txBody>
                    <a:bodyPr/>
                    <a:lstStyle/>
                    <a:p>
                      <a:pPr algn="ctr" rtl="1">
                        <a:lnSpc>
                          <a:spcPct val="115000"/>
                        </a:lnSpc>
                        <a:spcAft>
                          <a:spcPts val="0"/>
                        </a:spcAft>
                      </a:pPr>
                      <a:r>
                        <a:rPr lang="he-IL" sz="1200" b="1">
                          <a:effectLst/>
                          <a:latin typeface="Arial" panose="020B0604020202020204" pitchFamily="34" charset="0"/>
                          <a:ea typeface="Calibri" panose="020F0502020204030204" pitchFamily="34" charset="0"/>
                          <a:cs typeface="Arial" panose="020B0604020202020204" pitchFamily="34" charset="0"/>
                        </a:rPr>
                        <a:t>פירוט</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538109"/>
                  </a:ext>
                </a:extLst>
              </a:tr>
              <a:tr h="373629">
                <a:tc rowSpan="3">
                  <a:txBody>
                    <a:bodyPr/>
                    <a:lstStyle/>
                    <a:p>
                      <a:pPr algn="ctr" rtl="1">
                        <a:lnSpc>
                          <a:spcPct val="115000"/>
                        </a:lnSpc>
                        <a:spcAft>
                          <a:spcPts val="0"/>
                        </a:spcAft>
                      </a:pPr>
                      <a:r>
                        <a:rPr lang="he-IL" sz="1200" dirty="0">
                          <a:effectLst/>
                          <a:latin typeface="Arial" panose="020B0604020202020204" pitchFamily="34" charset="0"/>
                          <a:ea typeface="Calibri" panose="020F0502020204030204" pitchFamily="34" charset="0"/>
                          <a:cs typeface="Arial" panose="020B0604020202020204" pitchFamily="34" charset="0"/>
                        </a:rPr>
                        <a:t>תכנון</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התאמה למסמכי מדיניות ותכנית אב</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פוטנציאל עתידי לפיתוח בסביבת התכנית. הערכה לגבי התאמת השטח לתכנון.</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09219"/>
                  </a:ext>
                </a:extLst>
              </a:tr>
              <a:tr h="373629">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בעלויות על הקרקע </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בחינת החלופות השונות מול רשות מקרקעי ישראל מבחינת משבצות חקלאיות ומחזיקים נוספים. </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388504"/>
                  </a:ext>
                </a:extLst>
              </a:tr>
              <a:tr h="568735">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התאמה למדיניות תכנון ולרגישות שטחים פתוחים.</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סיווג השטחים בתכנית מתאר ארציות/מחוזיות/מקומיות, מגבלות הנובעות מרגישות השטחים הפתוחים.</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29499"/>
                  </a:ext>
                </a:extLst>
              </a:tr>
              <a:tr h="763839">
                <a:tc rowSpan="5">
                  <a:txBody>
                    <a:bodyPr/>
                    <a:lstStyle/>
                    <a:p>
                      <a:pPr algn="ctr" rtl="1">
                        <a:lnSpc>
                          <a:spcPct val="115000"/>
                        </a:lnSpc>
                        <a:spcAft>
                          <a:spcPts val="0"/>
                        </a:spcAft>
                      </a:pPr>
                      <a:r>
                        <a:rPr lang="he-IL" sz="1200" dirty="0">
                          <a:effectLst/>
                          <a:latin typeface="Arial" panose="020B0604020202020204" pitchFamily="34" charset="0"/>
                          <a:ea typeface="Calibri" panose="020F0502020204030204" pitchFamily="34" charset="0"/>
                          <a:cs typeface="Arial" panose="020B0604020202020204" pitchFamily="34" charset="0"/>
                        </a:rPr>
                        <a:t>הנדסי</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dirty="0">
                          <a:effectLst/>
                          <a:latin typeface="Arial" panose="020B0604020202020204" pitchFamily="34" charset="0"/>
                          <a:ea typeface="Calibri" panose="020F0502020204030204" pitchFamily="34" charset="0"/>
                          <a:cs typeface="Arial" panose="020B0604020202020204" pitchFamily="34" charset="0"/>
                        </a:rPr>
                        <a:t>רום 130/135 מ' מעל פני הים</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רום תחתית הבריכה בגובה 130 מ' מעל פני הים כך שהעומד ההידרוסטטי של הבריכה יעמוד בדרישות התפעוליות. בשתי החלופות המערביות קיימת דרישה לרום 135 מ'.</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878455"/>
                  </a:ext>
                </a:extLst>
              </a:tr>
              <a:tr h="178524">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קרבה למוביל הארצי</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הבריכה תחובר למוביל הארצי בקו בקוטר "100 </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865359"/>
                  </a:ext>
                </a:extLst>
              </a:tr>
              <a:tr h="373629">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קרבה לנחל או מוצא ניקוז</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נדרש צינור גלישה לבריכה בקוטר "80 ויש לחבר אותו לערוץ נחל/יובל קיים</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019761"/>
                  </a:ext>
                </a:extLst>
              </a:tr>
              <a:tr h="178524">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קרבה לתשתיות חשמל ודרכים</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חיבור התכנית לקו מתח גבוה ולרשת דרכים קיימת</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110612"/>
                  </a:ext>
                </a:extLst>
              </a:tr>
              <a:tr h="373629">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טופוגרפיה</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טופוגרפיה מתונה ככל האפשר כך שנפח החציבה יהיה קטן.</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83320"/>
                  </a:ext>
                </a:extLst>
              </a:tr>
              <a:tr h="373629">
                <a:tc rowSpan="5">
                  <a:txBody>
                    <a:bodyPr/>
                    <a:lstStyle/>
                    <a:p>
                      <a:pPr algn="ctr" rtl="1">
                        <a:lnSpc>
                          <a:spcPct val="115000"/>
                        </a:lnSpc>
                        <a:spcAft>
                          <a:spcPts val="0"/>
                        </a:spcAft>
                      </a:pPr>
                      <a:r>
                        <a:rPr lang="he-IL" sz="1200" dirty="0">
                          <a:effectLst/>
                          <a:latin typeface="Arial" panose="020B0604020202020204" pitchFamily="34" charset="0"/>
                          <a:ea typeface="Calibri" panose="020F0502020204030204" pitchFamily="34" charset="0"/>
                          <a:cs typeface="Arial" panose="020B0604020202020204" pitchFamily="34" charset="0"/>
                        </a:rPr>
                        <a:t>סביבתי</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ערכי טבע ומערכות אקולוגיות, רגישות שטחים גובלים</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סמיכות לשטחים בעלי מעמד שימור ובעלי ערכיות אקולוגית.</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084448"/>
                  </a:ext>
                </a:extLst>
              </a:tr>
              <a:tr h="178524">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סמיכות לאתרים ולמסלולי טיול, פנאי ונופש</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קרבה לאתרי ביקור, מסלולי טיול.</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279122"/>
                  </a:ext>
                </a:extLst>
              </a:tr>
              <a:tr h="373629">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נראות</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חשיפה נופית לישובים, צירי תנועה, אתרים, מסלולי טיול.</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926961"/>
                  </a:ext>
                </a:extLst>
              </a:tr>
              <a:tr h="373629">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ערכיות נופית</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מידת השתמרות שטח נוף טבעי בלתי מופר, מגוון ועושר חזותי, קווי נוף ייחודיים, ייצוג נופי ותרבותי.</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808189"/>
                  </a:ext>
                </a:extLst>
              </a:tr>
              <a:tr h="568735">
                <a:tc vMerge="1">
                  <a:txBody>
                    <a:bodyPr/>
                    <a:lstStyle/>
                    <a:p>
                      <a:endParaRPr lang="x-none"/>
                    </a:p>
                  </a:txBody>
                  <a:tcPr/>
                </a:tc>
                <a:tc>
                  <a:txBody>
                    <a:bodyPr/>
                    <a:lstStyle/>
                    <a:p>
                      <a:pPr algn="ctr" rtl="1">
                        <a:lnSpc>
                          <a:spcPct val="115000"/>
                        </a:lnSpc>
                        <a:spcAft>
                          <a:spcPts val="0"/>
                        </a:spcAft>
                      </a:pPr>
                      <a:r>
                        <a:rPr lang="he-IL" sz="1200">
                          <a:effectLst/>
                          <a:latin typeface="Arial" panose="020B0604020202020204" pitchFamily="34" charset="0"/>
                          <a:ea typeface="Calibri" panose="020F0502020204030204" pitchFamily="34" charset="0"/>
                          <a:cs typeface="Arial" panose="020B0604020202020204" pitchFamily="34" charset="0"/>
                        </a:rPr>
                        <a:t>ארכיאולוגיה ומורשת</a:t>
                      </a:r>
                      <a:endParaRPr lang="x-none" sz="120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he-IL" sz="1200" dirty="0">
                          <a:effectLst/>
                          <a:latin typeface="Arial" panose="020B0604020202020204" pitchFamily="34" charset="0"/>
                          <a:ea typeface="Calibri" panose="020F0502020204030204" pitchFamily="34" charset="0"/>
                          <a:cs typeface="Arial" panose="020B0604020202020204" pitchFamily="34" charset="0"/>
                        </a:rPr>
                        <a:t>קיומם של אתרי עתיקות מוכרזים, ממצאים ארכיאולוגיים, אתרי טיול וערכי המורשת ההיסטורית והתרבותית.</a:t>
                      </a:r>
                      <a:endParaRPr lang="x-none" sz="1200" dirty="0">
                        <a:effectLst/>
                        <a:latin typeface="Arial" panose="020B0604020202020204" pitchFamily="34" charset="0"/>
                        <a:ea typeface="Calibri" panose="020F0502020204030204" pitchFamily="34" charset="0"/>
                        <a:cs typeface="Arial" panose="020B0604020202020204" pitchFamily="34" charset="0"/>
                      </a:endParaRPr>
                    </a:p>
                  </a:txBody>
                  <a:tcPr marL="51501" marR="5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656965"/>
                  </a:ext>
                </a:extLst>
              </a:tr>
            </a:tbl>
          </a:graphicData>
        </a:graphic>
      </p:graphicFrame>
    </p:spTree>
    <p:extLst>
      <p:ext uri="{BB962C8B-B14F-4D97-AF65-F5344CB8AC3E}">
        <p14:creationId xmlns:p14="http://schemas.microsoft.com/office/powerpoint/2010/main" val="88174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9258301" y="0"/>
            <a:ext cx="2845970" cy="782989"/>
          </a:xfrm>
        </p:spPr>
        <p:txBody>
          <a:bodyPr/>
          <a:lstStyle/>
          <a:p>
            <a:r>
              <a:rPr lang="he-IL" sz="2400" dirty="0">
                <a:solidFill>
                  <a:schemeClr val="tx1"/>
                </a:solidFill>
              </a:rPr>
              <a:t>אזור חיפוש חלופות</a:t>
            </a:r>
          </a:p>
        </p:txBody>
      </p:sp>
      <p:pic>
        <p:nvPicPr>
          <p:cNvPr id="4" name="Picture 3">
            <a:extLst>
              <a:ext uri="{FF2B5EF4-FFF2-40B4-BE49-F238E27FC236}">
                <a16:creationId xmlns:a16="http://schemas.microsoft.com/office/drawing/2014/main" id="{7ADB569C-16F6-445E-9BEE-19CA403537DF}"/>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6953250" y="3715155"/>
            <a:ext cx="5238750" cy="3142845"/>
          </a:xfrm>
          <a:prstGeom prst="rect">
            <a:avLst/>
          </a:prstGeom>
        </p:spPr>
      </p:pic>
      <p:pic>
        <p:nvPicPr>
          <p:cNvPr id="5" name="Picture 4">
            <a:extLst>
              <a:ext uri="{FF2B5EF4-FFF2-40B4-BE49-F238E27FC236}">
                <a16:creationId xmlns:a16="http://schemas.microsoft.com/office/drawing/2014/main" id="{FD2B9859-3B5D-4D02-9F1F-EB77DD0DE871}"/>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0" y="0"/>
            <a:ext cx="6953250" cy="6858000"/>
          </a:xfrm>
          <a:prstGeom prst="rect">
            <a:avLst/>
          </a:prstGeom>
        </p:spPr>
      </p:pic>
      <p:sp>
        <p:nvSpPr>
          <p:cNvPr id="7" name="TextBox 6">
            <a:extLst>
              <a:ext uri="{FF2B5EF4-FFF2-40B4-BE49-F238E27FC236}">
                <a16:creationId xmlns:a16="http://schemas.microsoft.com/office/drawing/2014/main" id="{5211B606-AF15-4EE6-BBBA-B9993E60FA5D}"/>
              </a:ext>
            </a:extLst>
          </p:cNvPr>
          <p:cNvSpPr txBox="1"/>
          <p:nvPr/>
        </p:nvSpPr>
        <p:spPr>
          <a:xfrm>
            <a:off x="7141327" y="1173766"/>
            <a:ext cx="4862596" cy="1708288"/>
          </a:xfrm>
          <a:prstGeom prst="rect">
            <a:avLst/>
          </a:prstGeom>
          <a:solidFill>
            <a:schemeClr val="bg1"/>
          </a:solidFill>
          <a:ln>
            <a:solidFill>
              <a:schemeClr val="tx1"/>
            </a:solidFill>
          </a:ln>
        </p:spPr>
        <p:txBody>
          <a:bodyPr wrap="square" rtlCol="1">
            <a:spAutoFit/>
          </a:bodyPr>
          <a:lstStyle/>
          <a:p>
            <a:pPr algn="just" rtl="1">
              <a:lnSpc>
                <a:spcPct val="150000"/>
              </a:lnSpc>
            </a:pPr>
            <a:r>
              <a:rPr lang="he-IL" dirty="0"/>
              <a:t>אזור חיפוש מערבי, חלופות 4 ו 5: בסמוך לכביש 6 והמוביל הארצי ורום טופוגרפי של כ-130-135 מ'.</a:t>
            </a:r>
          </a:p>
          <a:p>
            <a:pPr algn="just" rtl="1">
              <a:lnSpc>
                <a:spcPct val="150000"/>
              </a:lnSpc>
            </a:pPr>
            <a:r>
              <a:rPr lang="he-IL" dirty="0"/>
              <a:t>אזור חיפוש מזרחי, חלופות 1-3: בתחום יער מנשה והמוביל הארצי ורום טופוגרפי של כ-130-135 מ'.</a:t>
            </a:r>
          </a:p>
        </p:txBody>
      </p:sp>
    </p:spTree>
    <p:extLst>
      <p:ext uri="{BB962C8B-B14F-4D97-AF65-F5344CB8AC3E}">
        <p14:creationId xmlns:p14="http://schemas.microsoft.com/office/powerpoint/2010/main" val="157740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6477001" y="135628"/>
            <a:ext cx="2845970" cy="421039"/>
          </a:xfrm>
        </p:spPr>
        <p:txBody>
          <a:bodyPr/>
          <a:lstStyle/>
          <a:p>
            <a:r>
              <a:rPr lang="he-IL" sz="2400" dirty="0">
                <a:solidFill>
                  <a:schemeClr val="tx1"/>
                </a:solidFill>
              </a:rPr>
              <a:t>תיאור החלופות</a:t>
            </a:r>
          </a:p>
        </p:txBody>
      </p:sp>
      <p:pic>
        <p:nvPicPr>
          <p:cNvPr id="4" name="Picture 3">
            <a:extLst>
              <a:ext uri="{FF2B5EF4-FFF2-40B4-BE49-F238E27FC236}">
                <a16:creationId xmlns:a16="http://schemas.microsoft.com/office/drawing/2014/main" id="{68B56CBC-59B5-4F00-B7A6-5CBD2B547BDC}"/>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286702" y="942975"/>
            <a:ext cx="11618595" cy="5596572"/>
          </a:xfrm>
          <a:prstGeom prst="rect">
            <a:avLst/>
          </a:prstGeom>
          <a:noFill/>
          <a:ln>
            <a:noFill/>
          </a:ln>
        </p:spPr>
      </p:pic>
    </p:spTree>
    <p:extLst>
      <p:ext uri="{BB962C8B-B14F-4D97-AF65-F5344CB8AC3E}">
        <p14:creationId xmlns:p14="http://schemas.microsoft.com/office/powerpoint/2010/main" val="312862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9969500" y="0"/>
            <a:ext cx="1948249" cy="1600201"/>
          </a:xfrm>
          <a:solidFill>
            <a:schemeClr val="bg1"/>
          </a:solidFill>
        </p:spPr>
        <p:txBody>
          <a:bodyPr/>
          <a:lstStyle/>
          <a:p>
            <a:r>
              <a:rPr lang="he-IL" dirty="0"/>
              <a:t>תנוחה כללית</a:t>
            </a:r>
          </a:p>
        </p:txBody>
      </p:sp>
      <p:sp>
        <p:nvSpPr>
          <p:cNvPr id="8" name="TextBox 7">
            <a:extLst>
              <a:ext uri="{FF2B5EF4-FFF2-40B4-BE49-F238E27FC236}">
                <a16:creationId xmlns:a16="http://schemas.microsoft.com/office/drawing/2014/main" id="{849EA4B6-447C-4C7F-B075-D30F835A9986}"/>
              </a:ext>
            </a:extLst>
          </p:cNvPr>
          <p:cNvSpPr txBox="1"/>
          <p:nvPr/>
        </p:nvSpPr>
        <p:spPr>
          <a:xfrm>
            <a:off x="9969500" y="2164366"/>
            <a:ext cx="1989221" cy="4524315"/>
          </a:xfrm>
          <a:prstGeom prst="rect">
            <a:avLst/>
          </a:prstGeom>
          <a:solidFill>
            <a:schemeClr val="bg1"/>
          </a:solidFill>
          <a:ln>
            <a:solidFill>
              <a:schemeClr val="tx1"/>
            </a:solidFill>
          </a:ln>
        </p:spPr>
        <p:txBody>
          <a:bodyPr wrap="square" rtlCol="1">
            <a:spAutoFit/>
          </a:bodyPr>
          <a:lstStyle/>
          <a:p>
            <a:pPr algn="just" rtl="1"/>
            <a:r>
              <a:rPr lang="he-IL" sz="2400" dirty="0"/>
              <a:t>החלופות ממוקמות בסמוך לכביש 66 בין צומת </a:t>
            </a:r>
            <a:r>
              <a:rPr lang="he-IL" sz="2400" dirty="0" err="1"/>
              <a:t>התישבי</a:t>
            </a:r>
            <a:r>
              <a:rPr lang="he-IL" sz="2400" dirty="0"/>
              <a:t> לצומת משמר העמק.</a:t>
            </a:r>
          </a:p>
          <a:p>
            <a:pPr algn="just" rtl="1"/>
            <a:endParaRPr lang="he-IL" sz="2400" dirty="0"/>
          </a:p>
          <a:p>
            <a:pPr algn="just" rtl="1"/>
            <a:r>
              <a:rPr lang="he-IL" sz="2400" dirty="0"/>
              <a:t>בנוסף שתי חלופת באזור כביש 6 צפון ליד מעבר אקולוגי קיים</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928"/>
            <a:ext cx="9848850" cy="6870928"/>
          </a:xfrm>
          <a:prstGeom prst="rect">
            <a:avLst/>
          </a:prstGeom>
        </p:spPr>
      </p:pic>
    </p:spTree>
    <p:extLst>
      <p:ext uri="{BB962C8B-B14F-4D97-AF65-F5344CB8AC3E}">
        <p14:creationId xmlns:p14="http://schemas.microsoft.com/office/powerpoint/2010/main" val="114269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C5031DFD-09CC-48E2-9FFB-B2DDD14A1C9E}"/>
              </a:ext>
            </a:extLst>
          </p:cNvPr>
          <p:cNvSpPr>
            <a:spLocks noGrp="1"/>
          </p:cNvSpPr>
          <p:nvPr>
            <p:ph type="ctrTitle"/>
          </p:nvPr>
        </p:nvSpPr>
        <p:spPr>
          <a:xfrm>
            <a:off x="228599" y="0"/>
            <a:ext cx="11744325" cy="782989"/>
          </a:xfrm>
        </p:spPr>
        <p:txBody>
          <a:bodyPr/>
          <a:lstStyle/>
          <a:p>
            <a:r>
              <a:rPr lang="he-IL" sz="4800" dirty="0">
                <a:solidFill>
                  <a:schemeClr val="tx1"/>
                </a:solidFill>
              </a:rPr>
              <a:t>מרחב ביוספרי מגידו</a:t>
            </a:r>
          </a:p>
        </p:txBody>
      </p:sp>
      <p:sp>
        <p:nvSpPr>
          <p:cNvPr id="4" name="TextBox 3">
            <a:extLst>
              <a:ext uri="{FF2B5EF4-FFF2-40B4-BE49-F238E27FC236}">
                <a16:creationId xmlns:a16="http://schemas.microsoft.com/office/drawing/2014/main" id="{BDD0DC2A-AD10-478F-B09D-8648B689E276}"/>
              </a:ext>
            </a:extLst>
          </p:cNvPr>
          <p:cNvSpPr txBox="1"/>
          <p:nvPr/>
        </p:nvSpPr>
        <p:spPr>
          <a:xfrm>
            <a:off x="8180706" y="5251800"/>
            <a:ext cx="3851475" cy="1292790"/>
          </a:xfrm>
          <a:prstGeom prst="rect">
            <a:avLst/>
          </a:prstGeom>
          <a:solidFill>
            <a:schemeClr val="bg1"/>
          </a:solidFill>
          <a:ln>
            <a:solidFill>
              <a:schemeClr val="tx1"/>
            </a:solidFill>
          </a:ln>
        </p:spPr>
        <p:txBody>
          <a:bodyPr wrap="square" rtlCol="1">
            <a:spAutoFit/>
          </a:bodyPr>
          <a:lstStyle/>
          <a:p>
            <a:pPr algn="just" rtl="1">
              <a:lnSpc>
                <a:spcPct val="150000"/>
              </a:lnSpc>
            </a:pPr>
            <a:r>
              <a:rPr lang="he-IL" dirty="0"/>
              <a:t>חלופה 4 בתחום אזור גלעין.</a:t>
            </a:r>
          </a:p>
          <a:p>
            <a:pPr algn="just" rtl="1">
              <a:lnSpc>
                <a:spcPct val="150000"/>
              </a:lnSpc>
            </a:pPr>
            <a:r>
              <a:rPr lang="he-IL" dirty="0"/>
              <a:t>חלופה 5 בתחום אזור מעבר.</a:t>
            </a:r>
          </a:p>
          <a:p>
            <a:pPr algn="just" rtl="1">
              <a:lnSpc>
                <a:spcPct val="150000"/>
              </a:lnSpc>
            </a:pPr>
            <a:r>
              <a:rPr lang="he-IL" dirty="0"/>
              <a:t>שאר החלופות באזור מעבר.</a:t>
            </a:r>
          </a:p>
        </p:txBody>
      </p:sp>
      <p:pic>
        <p:nvPicPr>
          <p:cNvPr id="5" name="Picture 4">
            <a:extLst>
              <a:ext uri="{FF2B5EF4-FFF2-40B4-BE49-F238E27FC236}">
                <a16:creationId xmlns:a16="http://schemas.microsoft.com/office/drawing/2014/main" id="{3D39264E-A106-4CC0-91A5-64EEB0F3C162}"/>
              </a:ext>
            </a:extLst>
          </p:cNvPr>
          <p:cNvPicPr/>
          <p:nvPr/>
        </p:nvPicPr>
        <p:blipFill>
          <a:blip r:embed="rId2" cstate="email">
            <a:extLst>
              <a:ext uri="{28A0092B-C50C-407E-A947-70E740481C1C}">
                <a14:useLocalDpi xmlns:a14="http://schemas.microsoft.com/office/drawing/2010/main"/>
              </a:ext>
            </a:extLst>
          </a:blip>
          <a:stretch>
            <a:fillRect/>
          </a:stretch>
        </p:blipFill>
        <p:spPr>
          <a:xfrm>
            <a:off x="400050" y="672782"/>
            <a:ext cx="7609205" cy="6023293"/>
          </a:xfrm>
          <a:prstGeom prst="rect">
            <a:avLst/>
          </a:prstGeom>
        </p:spPr>
      </p:pic>
      <p:sp>
        <p:nvSpPr>
          <p:cNvPr id="8" name="TextBox 7">
            <a:extLst>
              <a:ext uri="{FF2B5EF4-FFF2-40B4-BE49-F238E27FC236}">
                <a16:creationId xmlns:a16="http://schemas.microsoft.com/office/drawing/2014/main" id="{32468580-72AF-4DF9-9F14-43BFA45C3033}"/>
              </a:ext>
            </a:extLst>
          </p:cNvPr>
          <p:cNvSpPr txBox="1"/>
          <p:nvPr/>
        </p:nvSpPr>
        <p:spPr>
          <a:xfrm>
            <a:off x="8256905" y="913743"/>
            <a:ext cx="3851475" cy="4200317"/>
          </a:xfrm>
          <a:prstGeom prst="rect">
            <a:avLst/>
          </a:prstGeom>
          <a:solidFill>
            <a:schemeClr val="bg1"/>
          </a:solidFill>
          <a:ln>
            <a:solidFill>
              <a:schemeClr val="tx1"/>
            </a:solidFill>
          </a:ln>
        </p:spPr>
        <p:txBody>
          <a:bodyPr wrap="square" rtlCol="1">
            <a:spAutoFit/>
          </a:bodyPr>
          <a:lstStyle/>
          <a:p>
            <a:pPr algn="just" rtl="1">
              <a:lnSpc>
                <a:spcPct val="150000"/>
              </a:lnSpc>
            </a:pPr>
            <a:r>
              <a:rPr lang="he-IL" dirty="0"/>
              <a:t>המרחב הביוספרי מחולק לשלושה אזורים גיאוגרפיים:</a:t>
            </a:r>
            <a:endParaRPr lang="x-none" sz="2000" dirty="0"/>
          </a:p>
          <a:p>
            <a:pPr lvl="1" algn="just" rtl="1">
              <a:lnSpc>
                <a:spcPct val="150000"/>
              </a:lnSpc>
            </a:pPr>
            <a:r>
              <a:rPr lang="he-IL" b="1" dirty="0"/>
              <a:t>אזור גלעין – </a:t>
            </a:r>
            <a:r>
              <a:rPr lang="he-IL" dirty="0"/>
              <a:t>בהם מתבצע שימור אקולוגי במינימום ממשק</a:t>
            </a:r>
            <a:endParaRPr lang="x-none" sz="2000" dirty="0"/>
          </a:p>
          <a:p>
            <a:pPr lvl="1" algn="just" rtl="1">
              <a:lnSpc>
                <a:spcPct val="150000"/>
              </a:lnSpc>
            </a:pPr>
            <a:r>
              <a:rPr lang="he-IL" b="1" dirty="0"/>
              <a:t>אזור מעבר – </a:t>
            </a:r>
            <a:r>
              <a:rPr lang="he-IL" dirty="0"/>
              <a:t>בהם מתבצע ממשק אדם אינטנסיבי (מגורים, תשתיות וכיו"ב)</a:t>
            </a:r>
            <a:endParaRPr lang="x-none" sz="2000" dirty="0"/>
          </a:p>
          <a:p>
            <a:pPr lvl="1" algn="just" rtl="1">
              <a:lnSpc>
                <a:spcPct val="150000"/>
              </a:lnSpc>
            </a:pPr>
            <a:r>
              <a:rPr lang="he-IL" b="1" dirty="0"/>
              <a:t>אזור חייץ – </a:t>
            </a:r>
            <a:r>
              <a:rPr lang="he-IL" dirty="0"/>
              <a:t>מחברים בין האזורים השונים ומגנים על אזור הגלעין בעלי הממשק המוגבל.</a:t>
            </a:r>
            <a:endParaRPr lang="x-none" sz="2000" dirty="0"/>
          </a:p>
        </p:txBody>
      </p:sp>
    </p:spTree>
    <p:extLst>
      <p:ext uri="{BB962C8B-B14F-4D97-AF65-F5344CB8AC3E}">
        <p14:creationId xmlns:p14="http://schemas.microsoft.com/office/powerpoint/2010/main" val="3158326667"/>
      </p:ext>
    </p:extLst>
  </p:cSld>
  <p:clrMapOvr>
    <a:masterClrMapping/>
  </p:clrMapOvr>
</p:sld>
</file>

<file path=ppt/theme/theme1.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c1edd2f-64f2-4b97-8f10-776aca1539a8" xsi:nil="true"/>
    <Plan_x0020_Level_x0020_Name xmlns="0c1edd2f-64f2-4b97-8f10-776aca1539a8" xsi:nil="true"/>
    <Designed xmlns="0c1edd2f-64f2-4b97-8f10-776aca1539a8" xsi:nil="true"/>
    <TaxCatchAll xmlns="3d5f66c6-9677-4a9a-b9e1-b8a00c9f4c7f"/>
    <Structuer xmlns="3d5f66c6-9677-4a9a-b9e1-b8a00c9f4c7f">0014032000</Structuer>
    <DocumentSetDescription xmlns="http://schemas.microsoft.com/sharepoint/v3" xsi:nil="true"/>
    <ProjectManager xmlns="3d5f66c6-9677-4a9a-b9e1-b8a00c9f4c7f" xsi:nil="true"/>
    <Manager xmlns="3d5f66c6-9677-4a9a-b9e1-b8a00c9f4c7f">
      <UserInfo>
        <DisplayName/>
        <AccountId xsi:nil="true"/>
        <AccountType/>
      </UserInfo>
    </Manager>
    <Project_x0020_No xmlns="3d5f66c6-9677-4a9a-b9e1-b8a00c9f4c7f" xsi:nil="true"/>
    <Status xmlns="0c1edd2f-64f2-4b97-8f10-776aca1539a8" xsi:nil="true"/>
    <Creation_x0020_Date xmlns="3d5f66c6-9677-4a9a-b9e1-b8a00c9f4c7f">17/05/2018 00:00:00</Creation_x0020_Date>
    <Contract_x0020_No xmlns="3d5f66c6-9677-4a9a-b9e1-b8a00c9f4c7f">4500349243</Contract_x0020_No>
    <hbd43150eb444f93826510667355d346 xmlns="3d5f66c6-9677-4a9a-b9e1-b8a00c9f4c7f">
      <Terms xmlns="http://schemas.microsoft.com/office/infopath/2007/PartnerControls"/>
    </hbd43150eb444f93826510667355d346>
    <Client xmlns="0c1edd2f-64f2-4b97-8f10-776aca1539a8">מקורות</Client>
    <DisplayTemplateJSIconUrl xmlns="http://schemas.microsoft.com/sharepoint/v3">
      <Url xsi:nil="true"/>
      <Description xsi:nil="true"/>
    </DisplayTemplateJSIconUrl>
    <Drawn xmlns="0c1edd2f-64f2-4b97-8f10-776aca1539a8" xsi:nil="true"/>
    <Approved xmlns="0c1edd2f-64f2-4b97-8f10-776aca1539a8" xsi:nil="true"/>
    <Project_x0020_Name xmlns="3d5f66c6-9677-4a9a-b9e1-b8a00c9f4c7f">בריכת מנשה - תב"ע </Project_x0020_Name>
    <o0494af8726a44b0bb86ac55650df870 xmlns="06aa6671-c742-42fd-8cfb-aaba4ce05266">
      <Terms xmlns="http://schemas.microsoft.com/office/infopath/2007/PartnerControls"/>
    </o0494af8726a44b0bb86ac55650df87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3138B4BF1EAD409A257CE323F18C39" ma:contentTypeVersion="38" ma:contentTypeDescription="Create a new document." ma:contentTypeScope="" ma:versionID="7ea14d9d071efb89b850b4c362ddd962">
  <xsd:schema xmlns:xsd="http://www.w3.org/2001/XMLSchema" xmlns:xs="http://www.w3.org/2001/XMLSchema" xmlns:p="http://schemas.microsoft.com/office/2006/metadata/properties" xmlns:ns1="http://schemas.microsoft.com/sharepoint/v3" xmlns:ns2="06aa6671-c742-42fd-8cfb-aaba4ce05266" xmlns:ns3="3d5f66c6-9677-4a9a-b9e1-b8a00c9f4c7f" xmlns:ns4="0c1edd2f-64f2-4b97-8f10-776aca1539a8" targetNamespace="http://schemas.microsoft.com/office/2006/metadata/properties" ma:root="true" ma:fieldsID="2b15e3ac0a2676b7bf27178797657f17" ns1:_="" ns2:_="" ns3:_="" ns4:_="">
    <xsd:import namespace="http://schemas.microsoft.com/sharepoint/v3"/>
    <xsd:import namespace="06aa6671-c742-42fd-8cfb-aaba4ce05266"/>
    <xsd:import namespace="3d5f66c6-9677-4a9a-b9e1-b8a00c9f4c7f"/>
    <xsd:import namespace="0c1edd2f-64f2-4b97-8f10-776aca1539a8"/>
    <xsd:element name="properties">
      <xsd:complexType>
        <xsd:sequence>
          <xsd:element name="documentManagement">
            <xsd:complexType>
              <xsd:all>
                <xsd:element ref="ns2:o0494af8726a44b0bb86ac55650df870" minOccurs="0"/>
                <xsd:element ref="ns3:TaxCatchAll" minOccurs="0"/>
                <xsd:element ref="ns4:Plan_x0020_Level_x0020_Name" minOccurs="0"/>
                <xsd:element ref="ns3:ProjectManager" minOccurs="0"/>
                <xsd:element ref="ns1:DocumentSetDescription" minOccurs="0"/>
                <xsd:element ref="ns4:Client" minOccurs="0"/>
                <xsd:element ref="ns4:Designed" minOccurs="0"/>
                <xsd:element ref="ns4:Drawn" minOccurs="0"/>
                <xsd:element ref="ns4:Status" minOccurs="0"/>
                <xsd:element ref="ns4:Approved" minOccurs="0"/>
                <xsd:element ref="ns4:Category" minOccurs="0"/>
                <xsd:element ref="ns3:Project_x0020_Name" minOccurs="0"/>
                <xsd:element ref="ns3:Project_x0020_No" minOccurs="0"/>
                <xsd:element ref="ns3:Contract_x0020_No" minOccurs="0"/>
                <xsd:element ref="ns3:Creation_x0020_Date" minOccurs="0"/>
                <xsd:element ref="ns3:Structuer" minOccurs="0"/>
                <xsd:element ref="ns1:DisplayTemplateJSIconUrl" minOccurs="0"/>
                <xsd:element ref="ns3:hbd43150eb444f93826510667355d346" minOccurs="0"/>
                <xsd:element ref="ns3:TaxCatchAllLabel" minOccurs="0"/>
                <xsd:element ref="ns3: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3" nillable="true" ma:displayName="Description" ma:description="A description of the Document Set" ma:internalName="DocumentSetDescription">
      <xsd:simpleType>
        <xsd:restriction base="dms:Note"/>
      </xsd:simpleType>
    </xsd:element>
    <xsd:element name="DisplayTemplateJSIconUrl" ma:index="25" nillable="true" ma:displayName="Icon" ma:description="Icon to be displayed for this override." ma:format="Image" ma:internalName="DisplayTemplateJSIcon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aa6671-c742-42fd-8cfb-aaba4ce05266" elementFormDefault="qualified">
    <xsd:import namespace="http://schemas.microsoft.com/office/2006/documentManagement/types"/>
    <xsd:import namespace="http://schemas.microsoft.com/office/infopath/2007/PartnerControls"/>
    <xsd:element name="o0494af8726a44b0bb86ac55650df870" ma:index="9" nillable="true" ma:taxonomy="true" ma:internalName="o0494af8726a44b0bb86ac55650df870" ma:taxonomyFieldName="Document_x0020_Type" ma:displayName="Document Type" ma:readOnly="false" ma:default="" ma:fieldId="{80494af8-726a-44b0-bb86-ac55650df870}" ma:taxonomyMulti="true" ma:sspId="3f55723f-ea9b-40d7-91e1-83092d751429" ma:termSetId="6f5d7664-13b5-4c4d-8bf0-fefd8c285de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5f66c6-9677-4a9a-b9e1-b8a00c9f4c7f"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9e73a573-4d19-4128-9f4b-921b04f6ba53}" ma:internalName="TaxCatchAll" ma:showField="CatchAllData" ma:web="3d5f66c6-9677-4a9a-b9e1-b8a00c9f4c7f">
      <xsd:complexType>
        <xsd:complexContent>
          <xsd:extension base="dms:MultiChoiceLookup">
            <xsd:sequence>
              <xsd:element name="Value" type="dms:Lookup" maxOccurs="unbounded" minOccurs="0" nillable="true"/>
            </xsd:sequence>
          </xsd:extension>
        </xsd:complexContent>
      </xsd:complexType>
    </xsd:element>
    <xsd:element name="ProjectManager" ma:index="12" nillable="true" ma:displayName="ProjectManager" ma:internalName="ProjectManager" ma:readOnly="false">
      <xsd:simpleType>
        <xsd:restriction base="dms:Text">
          <xsd:maxLength value="255"/>
        </xsd:restriction>
      </xsd:simpleType>
    </xsd:element>
    <xsd:element name="Project_x0020_Name" ma:index="20" nillable="true" ma:displayName="ProjectName" ma:internalName="Project_x0020_Name">
      <xsd:simpleType>
        <xsd:restriction base="dms:Text">
          <xsd:maxLength value="255"/>
        </xsd:restriction>
      </xsd:simpleType>
    </xsd:element>
    <xsd:element name="Project_x0020_No" ma:index="21" nillable="true" ma:displayName="ProjectNo" ma:internalName="Project_x0020_No">
      <xsd:simpleType>
        <xsd:restriction base="dms:Text">
          <xsd:maxLength value="255"/>
        </xsd:restriction>
      </xsd:simpleType>
    </xsd:element>
    <xsd:element name="Contract_x0020_No" ma:index="22" nillable="true" ma:displayName="Contract No" ma:internalName="Contract_x0020_No">
      <xsd:simpleType>
        <xsd:restriction base="dms:Text">
          <xsd:maxLength value="255"/>
        </xsd:restriction>
      </xsd:simpleType>
    </xsd:element>
    <xsd:element name="Creation_x0020_Date" ma:index="23" nillable="true" ma:displayName="Creation Date" ma:internalName="Creation_x0020_Date">
      <xsd:simpleType>
        <xsd:restriction base="dms:Text">
          <xsd:maxLength value="255"/>
        </xsd:restriction>
      </xsd:simpleType>
    </xsd:element>
    <xsd:element name="Structuer" ma:index="24" nillable="true" ma:displayName="Structuer" ma:internalName="Structuer">
      <xsd:simpleType>
        <xsd:restriction base="dms:Text">
          <xsd:maxLength value="255"/>
        </xsd:restriction>
      </xsd:simpleType>
    </xsd:element>
    <xsd:element name="hbd43150eb444f93826510667355d346" ma:index="26" nillable="true" ma:taxonomy="true" ma:internalName="hbd43150eb444f93826510667355d346" ma:taxonomyFieldName="ProjectType" ma:displayName="ProjectType" ma:default="" ma:fieldId="{1bd43150-eb44-4f93-8265-10667355d346}" ma:sspId="3f55723f-ea9b-40d7-91e1-83092d751429" ma:termSetId="3b92586a-e398-4076-a56f-ff23aed6061d"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9e73a573-4d19-4128-9f4b-921b04f6ba53}" ma:internalName="TaxCatchAllLabel" ma:readOnly="true" ma:showField="CatchAllDataLabel" ma:web="3d5f66c6-9677-4a9a-b9e1-b8a00c9f4c7f">
      <xsd:complexType>
        <xsd:complexContent>
          <xsd:extension base="dms:MultiChoiceLookup">
            <xsd:sequence>
              <xsd:element name="Value" type="dms:Lookup" maxOccurs="unbounded" minOccurs="0" nillable="true"/>
            </xsd:sequence>
          </xsd:extension>
        </xsd:complexContent>
      </xsd:complexType>
    </xsd:element>
    <xsd:element name="Manager" ma:index="29" nillable="true" ma:displayName="Project Manager" ma:list="UserInfo" ma:SharePointGroup="0" ma:internalName="Project_x0020_Manag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1edd2f-64f2-4b97-8f10-776aca1539a8" elementFormDefault="qualified">
    <xsd:import namespace="http://schemas.microsoft.com/office/2006/documentManagement/types"/>
    <xsd:import namespace="http://schemas.microsoft.com/office/infopath/2007/PartnerControls"/>
    <xsd:element name="Plan_x0020_Level_x0020_Name" ma:index="11" nillable="true" ma:displayName="Plan Level Name" ma:internalName="Plan_x0020_Level_x0020_Name">
      <xsd:simpleType>
        <xsd:restriction base="dms:Text">
          <xsd:maxLength value="255"/>
        </xsd:restriction>
      </xsd:simpleType>
    </xsd:element>
    <xsd:element name="Client" ma:index="14" nillable="true" ma:displayName="Client" ma:internalName="Client">
      <xsd:simpleType>
        <xsd:restriction base="dms:Text">
          <xsd:maxLength value="255"/>
        </xsd:restriction>
      </xsd:simpleType>
    </xsd:element>
    <xsd:element name="Designed" ma:index="15" nillable="true" ma:displayName="Designed" ma:internalName="Designed">
      <xsd:simpleType>
        <xsd:restriction base="dms:Text">
          <xsd:maxLength value="255"/>
        </xsd:restriction>
      </xsd:simpleType>
    </xsd:element>
    <xsd:element name="Drawn" ma:index="16" nillable="true" ma:displayName="Drawn" ma:internalName="Drawn">
      <xsd:simpleType>
        <xsd:restriction base="dms:Text">
          <xsd:maxLength value="255"/>
        </xsd:restriction>
      </xsd:simpleType>
    </xsd:element>
    <xsd:element name="Status" ma:index="17" nillable="true" ma:displayName="Status" ma:internalName="Status">
      <xsd:simpleType>
        <xsd:restriction base="dms:Text">
          <xsd:maxLength value="255"/>
        </xsd:restriction>
      </xsd:simpleType>
    </xsd:element>
    <xsd:element name="Approved" ma:index="18" nillable="true" ma:displayName="Approved" ma:internalName="Approved">
      <xsd:simpleType>
        <xsd:restriction base="dms:Text">
          <xsd:maxLength value="255"/>
        </xsd:restriction>
      </xsd:simpleType>
    </xsd:element>
    <xsd:element name="Category" ma:index="19"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B7547-22E1-4F88-B8C8-6D5AC47F5731}">
  <ds:schemaRefs>
    <ds:schemaRef ds:uri="http://schemas.microsoft.com/office/2006/documentManagement/types"/>
    <ds:schemaRef ds:uri="http://schemas.microsoft.com/office/infopath/2007/PartnerControls"/>
    <ds:schemaRef ds:uri="06aa6671-c742-42fd-8cfb-aaba4ce05266"/>
    <ds:schemaRef ds:uri="http://purl.org/dc/elements/1.1/"/>
    <ds:schemaRef ds:uri="http://schemas.microsoft.com/office/2006/metadata/properties"/>
    <ds:schemaRef ds:uri="0c1edd2f-64f2-4b97-8f10-776aca1539a8"/>
    <ds:schemaRef ds:uri="http://schemas.microsoft.com/sharepoint/v3"/>
    <ds:schemaRef ds:uri="http://purl.org/dc/terms/"/>
    <ds:schemaRef ds:uri="http://schemas.openxmlformats.org/package/2006/metadata/core-properties"/>
    <ds:schemaRef ds:uri="3d5f66c6-9677-4a9a-b9e1-b8a00c9f4c7f"/>
    <ds:schemaRef ds:uri="http://www.w3.org/XML/1998/namespace"/>
    <ds:schemaRef ds:uri="http://purl.org/dc/dcmitype/"/>
  </ds:schemaRefs>
</ds:datastoreItem>
</file>

<file path=customXml/itemProps2.xml><?xml version="1.0" encoding="utf-8"?>
<ds:datastoreItem xmlns:ds="http://schemas.openxmlformats.org/officeDocument/2006/customXml" ds:itemID="{4F5B8CE3-7BBB-4368-B0DD-D2C1DCA9C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aa6671-c742-42fd-8cfb-aaba4ce05266"/>
    <ds:schemaRef ds:uri="3d5f66c6-9677-4a9a-b9e1-b8a00c9f4c7f"/>
    <ds:schemaRef ds:uri="0c1edd2f-64f2-4b97-8f10-776aca153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A899A-626B-4DE1-A903-9E295F6CC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958</TotalTime>
  <Words>746</Words>
  <Application>Microsoft Office PowerPoint</Application>
  <PresentationFormat>מסך רחב</PresentationFormat>
  <Paragraphs>159</Paragraphs>
  <Slides>26</Slides>
  <Notes>0</Notes>
  <HiddenSlides>1</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26</vt:i4>
      </vt:variant>
    </vt:vector>
  </HeadingPairs>
  <TitlesOfParts>
    <vt:vector size="35" baseType="lpstr">
      <vt:lpstr>Arial</vt:lpstr>
      <vt:lpstr>Calibri</vt:lpstr>
      <vt:lpstr>Gisha</vt:lpstr>
      <vt:lpstr>Microsoft Sans Serif</vt:lpstr>
      <vt:lpstr>Trebuchet MS</vt:lpstr>
      <vt:lpstr>Wingdings</vt:lpstr>
      <vt:lpstr>Wingdings 3</vt:lpstr>
      <vt:lpstr>פיאה</vt:lpstr>
      <vt:lpstr>3_Custom Design</vt:lpstr>
      <vt:lpstr>בריכת מנשה</vt:lpstr>
      <vt:lpstr>רקע</vt:lpstr>
      <vt:lpstr>מצגת של PowerPoint‏</vt:lpstr>
      <vt:lpstr>רקע</vt:lpstr>
      <vt:lpstr>מצגת של PowerPoint‏</vt:lpstr>
      <vt:lpstr>אזור חיפוש חלופות</vt:lpstr>
      <vt:lpstr>תיאור החלופות</vt:lpstr>
      <vt:lpstr>תנוחה כללית</vt:lpstr>
      <vt:lpstr>מרחב ביוספרי מגידו</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קו גלישה - חלופות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בריכת מנשה</dc:title>
  <dc:creator>office 1</dc:creator>
  <cp:lastModifiedBy>יפעת שרון</cp:lastModifiedBy>
  <cp:revision>86</cp:revision>
  <dcterms:created xsi:type="dcterms:W3CDTF">2018-06-25T08:18:46Z</dcterms:created>
  <dcterms:modified xsi:type="dcterms:W3CDTF">2019-03-04T13:48:28Z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0x010100FE3138B4BF1EAD409A257CE323F18C39</vt:lpwstr>
  </property>
  <property fmtid="{D5CDD505-2E9C-101B-9397-08002B2CF9AE}" pid="3" name="ProjectType">
    <vt:lpwstr/>
  </property>
  <property fmtid="{D5CDD505-2E9C-101B-9397-08002B2CF9AE}" pid="4" name="Document Type">
    <vt:lpwstr/>
  </property>
</Properties>
</file>