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797675" cy="9926638"/>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9" d="100"/>
          <a:sy n="79" d="100"/>
        </p:scale>
        <p:origin x="157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52016" y="0"/>
            <a:ext cx="2945659" cy="496332"/>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sz="quarter" idx="1"/>
          </p:nvPr>
        </p:nvSpPr>
        <p:spPr>
          <a:xfrm>
            <a:off x="1574" y="0"/>
            <a:ext cx="2945659" cy="496332"/>
          </a:xfrm>
          <a:prstGeom prst="rect">
            <a:avLst/>
          </a:prstGeom>
        </p:spPr>
        <p:txBody>
          <a:bodyPr vert="horz" lIns="91440" tIns="45720" rIns="91440" bIns="45720" rtlCol="1"/>
          <a:lstStyle>
            <a:lvl1pPr algn="l">
              <a:defRPr sz="1200"/>
            </a:lvl1pPr>
          </a:lstStyle>
          <a:p>
            <a:fld id="{02F324CF-3BD4-439D-89BE-D000226BF0E6}" type="datetimeFigureOut">
              <a:rPr lang="he-IL" smtClean="0"/>
              <a:t>י"ב/אלול/תשע"ט</a:t>
            </a:fld>
            <a:endParaRPr lang="he-IL"/>
          </a:p>
        </p:txBody>
      </p:sp>
      <p:sp>
        <p:nvSpPr>
          <p:cNvPr id="4" name="מציין מיקום של כותרת תחתונה 3"/>
          <p:cNvSpPr>
            <a:spLocks noGrp="1"/>
          </p:cNvSpPr>
          <p:nvPr>
            <p:ph type="ftr" sz="quarter" idx="2"/>
          </p:nvPr>
        </p:nvSpPr>
        <p:spPr>
          <a:xfrm>
            <a:off x="3852016" y="9428583"/>
            <a:ext cx="2945659" cy="496332"/>
          </a:xfrm>
          <a:prstGeom prst="rect">
            <a:avLst/>
          </a:prstGeom>
        </p:spPr>
        <p:txBody>
          <a:bodyPr vert="horz" lIns="91440" tIns="45720" rIns="91440" bIns="45720" rtlCol="1" anchor="b"/>
          <a:lstStyle>
            <a:lvl1pPr algn="r">
              <a:defRPr sz="1200"/>
            </a:lvl1pPr>
          </a:lstStyle>
          <a:p>
            <a:endParaRPr lang="he-IL"/>
          </a:p>
        </p:txBody>
      </p:sp>
      <p:sp>
        <p:nvSpPr>
          <p:cNvPr id="5" name="מציין מיקום של מספר שקופית 4"/>
          <p:cNvSpPr>
            <a:spLocks noGrp="1"/>
          </p:cNvSpPr>
          <p:nvPr>
            <p:ph type="sldNum" sz="quarter" idx="3"/>
          </p:nvPr>
        </p:nvSpPr>
        <p:spPr>
          <a:xfrm>
            <a:off x="1574" y="9428583"/>
            <a:ext cx="2945659" cy="496332"/>
          </a:xfrm>
          <a:prstGeom prst="rect">
            <a:avLst/>
          </a:prstGeom>
        </p:spPr>
        <p:txBody>
          <a:bodyPr vert="horz" lIns="91440" tIns="45720" rIns="91440" bIns="45720" rtlCol="1" anchor="b"/>
          <a:lstStyle>
            <a:lvl1pPr algn="l">
              <a:defRPr sz="1200"/>
            </a:lvl1pPr>
          </a:lstStyle>
          <a:p>
            <a:fld id="{AE960A4E-F870-43D3-959C-3F17D9A95D84}" type="slidenum">
              <a:rPr lang="he-IL" smtClean="0"/>
              <a:t>‹#›</a:t>
            </a:fld>
            <a:endParaRPr lang="he-IL"/>
          </a:p>
        </p:txBody>
      </p:sp>
    </p:spTree>
    <p:extLst>
      <p:ext uri="{BB962C8B-B14F-4D97-AF65-F5344CB8AC3E}">
        <p14:creationId xmlns:p14="http://schemas.microsoft.com/office/powerpoint/2010/main" val="222805258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14" name="כותרת 13"/>
          <p:cNvSpPr>
            <a:spLocks noGrp="1"/>
          </p:cNvSpPr>
          <p:nvPr>
            <p:ph type="ctrTitle"/>
          </p:nvPr>
        </p:nvSpPr>
        <p:spPr>
          <a:xfrm>
            <a:off x="1432560" y="359898"/>
            <a:ext cx="7406640" cy="1472184"/>
          </a:xfrm>
        </p:spPr>
        <p:txBody>
          <a:bodyPr anchor="b"/>
          <a:lstStyle>
            <a:lvl1pPr algn="l">
              <a:defRPr/>
            </a:lvl1pPr>
            <a:extLst/>
          </a:lstStyle>
          <a:p>
            <a:r>
              <a:rPr kumimoji="0" lang="he-IL" smtClean="0"/>
              <a:t>לחץ כדי לערוך סגנון כותרת של תבנית בסיס</a:t>
            </a:r>
            <a:endParaRPr kumimoji="0" lang="en-US"/>
          </a:p>
        </p:txBody>
      </p:sp>
      <p:sp>
        <p:nvSpPr>
          <p:cNvPr id="22" name="כותרת משנה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he-IL" smtClean="0"/>
              <a:t>לחץ כדי לערוך סגנון כותרת משנה של תבנית בסיס</a:t>
            </a:r>
            <a:endParaRPr kumimoji="0" lang="en-US"/>
          </a:p>
        </p:txBody>
      </p:sp>
      <p:sp>
        <p:nvSpPr>
          <p:cNvPr id="7" name="מציין מיקום של תאריך 6"/>
          <p:cNvSpPr>
            <a:spLocks noGrp="1"/>
          </p:cNvSpPr>
          <p:nvPr>
            <p:ph type="dt" sz="half" idx="10"/>
          </p:nvPr>
        </p:nvSpPr>
        <p:spPr/>
        <p:txBody>
          <a:bodyPr/>
          <a:lstStyle/>
          <a:p>
            <a:fld id="{0D8124DF-36FE-4575-BF1B-CA24E589FFC3}" type="datetimeFigureOut">
              <a:rPr lang="he-IL" smtClean="0"/>
              <a:t>י"ב/אלול/תשע"ט</a:t>
            </a:fld>
            <a:endParaRPr lang="he-IL"/>
          </a:p>
        </p:txBody>
      </p:sp>
      <p:sp>
        <p:nvSpPr>
          <p:cNvPr id="20" name="מציין מיקום של כותרת תחתונה 19"/>
          <p:cNvSpPr>
            <a:spLocks noGrp="1"/>
          </p:cNvSpPr>
          <p:nvPr>
            <p:ph type="ftr" sz="quarter" idx="11"/>
          </p:nvPr>
        </p:nvSpPr>
        <p:spPr/>
        <p:txBody>
          <a:bodyPr/>
          <a:lstStyle/>
          <a:p>
            <a:endParaRPr lang="he-IL"/>
          </a:p>
        </p:txBody>
      </p:sp>
      <p:sp>
        <p:nvSpPr>
          <p:cNvPr id="10" name="מציין מיקום של מספר שקופית 9"/>
          <p:cNvSpPr>
            <a:spLocks noGrp="1"/>
          </p:cNvSpPr>
          <p:nvPr>
            <p:ph type="sldNum" sz="quarter" idx="12"/>
          </p:nvPr>
        </p:nvSpPr>
        <p:spPr/>
        <p:txBody>
          <a:bodyPr/>
          <a:lstStyle/>
          <a:p>
            <a:fld id="{F7112784-4BBE-44BC-A8E2-5FCB2B49484A}" type="slidenum">
              <a:rPr lang="he-IL" smtClean="0"/>
              <a:t>‹#›</a:t>
            </a:fld>
            <a:endParaRPr lang="he-IL"/>
          </a:p>
        </p:txBody>
      </p:sp>
      <p:sp>
        <p:nvSpPr>
          <p:cNvPr id="8" name="אליפסה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אליפסה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0D8124DF-36FE-4575-BF1B-CA24E589FFC3}" type="datetimeFigureOut">
              <a:rPr lang="he-IL" smtClean="0"/>
              <a:t>י"ב/אלול/תשע"ט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7112784-4BBE-44BC-A8E2-5FCB2B49484A}"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858000" y="274639"/>
            <a:ext cx="1828800" cy="5851525"/>
          </a:xfrm>
        </p:spPr>
        <p:txBody>
          <a:bodyPr vert="eaVert"/>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1143000" y="274640"/>
            <a:ext cx="5562600" cy="5851525"/>
          </a:xfrm>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0D8124DF-36FE-4575-BF1B-CA24E589FFC3}" type="datetimeFigureOut">
              <a:rPr lang="he-IL" smtClean="0"/>
              <a:t>י"ב/אלול/תשע"ט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7112784-4BBE-44BC-A8E2-5FCB2B49484A}"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תוכן 2"/>
          <p:cNvSpPr>
            <a:spLocks noGrp="1"/>
          </p:cNvSpPr>
          <p:nvPr>
            <p:ph idx="1"/>
          </p:nvPr>
        </p:nvSpPr>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0D8124DF-36FE-4575-BF1B-CA24E589FFC3}" type="datetimeFigureOut">
              <a:rPr lang="he-IL" smtClean="0"/>
              <a:t>י"ב/אלול/תשע"ט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7112784-4BBE-44BC-A8E2-5FCB2B49484A}" type="slidenum">
              <a:rPr lang="he-IL" smtClean="0"/>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spTree>
      <p:nvGrpSpPr>
        <p:cNvPr id="1" name=""/>
        <p:cNvGrpSpPr/>
        <p:nvPr/>
      </p:nvGrpSpPr>
      <p:grpSpPr>
        <a:xfrm>
          <a:off x="0" y="0"/>
          <a:ext cx="0" cy="0"/>
          <a:chOff x="0" y="0"/>
          <a:chExt cx="0" cy="0"/>
        </a:xfrm>
      </p:grpSpPr>
      <p:sp>
        <p:nvSpPr>
          <p:cNvPr id="7" name="מלבן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כותרת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0D8124DF-36FE-4575-BF1B-CA24E589FFC3}" type="datetimeFigureOut">
              <a:rPr lang="he-IL" smtClean="0"/>
              <a:t>י"ב/אלול/תשע"ט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7112784-4BBE-44BC-A8E2-5FCB2B49484A}" type="slidenum">
              <a:rPr lang="he-IL" smtClean="0"/>
              <a:t>‹#›</a:t>
            </a:fld>
            <a:endParaRPr lang="he-IL"/>
          </a:p>
        </p:txBody>
      </p:sp>
      <p:sp>
        <p:nvSpPr>
          <p:cNvPr id="10" name="מלבן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אליפסה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אליפסה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274320"/>
            <a:ext cx="7498080" cy="1143000"/>
          </a:xfrm>
        </p:spPr>
        <p:txBody>
          <a:bodyPr/>
          <a:lstStyle/>
          <a:p>
            <a:r>
              <a:rPr kumimoji="0" lang="he-IL" smtClean="0"/>
              <a:t>לחץ כדי לערוך סגנון כותרת של תבנית בסיס</a:t>
            </a:r>
            <a:endParaRPr kumimoji="0" lang="en-US"/>
          </a:p>
        </p:txBody>
      </p:sp>
      <p:sp>
        <p:nvSpPr>
          <p:cNvPr id="3" name="מציין מיקום תוכן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תוכן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מציין מיקום של תאריך 4"/>
          <p:cNvSpPr>
            <a:spLocks noGrp="1"/>
          </p:cNvSpPr>
          <p:nvPr>
            <p:ph type="dt" sz="half" idx="10"/>
          </p:nvPr>
        </p:nvSpPr>
        <p:spPr/>
        <p:txBody>
          <a:bodyPr/>
          <a:lstStyle/>
          <a:p>
            <a:fld id="{0D8124DF-36FE-4575-BF1B-CA24E589FFC3}" type="datetimeFigureOut">
              <a:rPr lang="he-IL" smtClean="0"/>
              <a:t>י"ב/אלול/תשע"ט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F7112784-4BBE-44BC-A8E2-5FCB2B49484A}" type="slidenum">
              <a:rPr lang="he-IL" smtClean="0"/>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e-IL" smtClean="0"/>
              <a:t>לחץ כדי לערוך סגנונות טקסט של תבנית בסיס</a:t>
            </a:r>
          </a:p>
        </p:txBody>
      </p:sp>
      <p:sp>
        <p:nvSpPr>
          <p:cNvPr id="4" name="מציין מיקום טקסט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e-IL" smtClean="0"/>
              <a:t>לחץ כדי לערוך סגנונות טקסט של תבנית בסיס</a:t>
            </a:r>
          </a:p>
        </p:txBody>
      </p:sp>
      <p:sp>
        <p:nvSpPr>
          <p:cNvPr id="5" name="מציין מיקום תוכן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6" name="מציין מיקום תוכן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7" name="מציין מיקום של תאריך 6"/>
          <p:cNvSpPr>
            <a:spLocks noGrp="1"/>
          </p:cNvSpPr>
          <p:nvPr>
            <p:ph type="dt" sz="half" idx="10"/>
          </p:nvPr>
        </p:nvSpPr>
        <p:spPr/>
        <p:txBody>
          <a:bodyPr/>
          <a:lstStyle/>
          <a:p>
            <a:fld id="{0D8124DF-36FE-4575-BF1B-CA24E589FFC3}" type="datetimeFigureOut">
              <a:rPr lang="he-IL" smtClean="0"/>
              <a:t>י"ב/אלול/תשע"ט</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F7112784-4BBE-44BC-A8E2-5FCB2B49484A}" type="slidenum">
              <a:rPr lang="he-IL" smtClean="0"/>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274320"/>
            <a:ext cx="7498080" cy="1143000"/>
          </a:xfrm>
        </p:spPr>
        <p:txBody>
          <a:bodyPr anchor="ctr"/>
          <a:lstStyle/>
          <a:p>
            <a:r>
              <a:rPr kumimoji="0" lang="he-IL" smtClean="0"/>
              <a:t>לחץ כדי לערוך סגנון כותרת של תבנית בסיס</a:t>
            </a:r>
            <a:endParaRPr kumimoji="0" lang="en-US"/>
          </a:p>
        </p:txBody>
      </p:sp>
      <p:sp>
        <p:nvSpPr>
          <p:cNvPr id="3" name="מציין מיקום של תאריך 2"/>
          <p:cNvSpPr>
            <a:spLocks noGrp="1"/>
          </p:cNvSpPr>
          <p:nvPr>
            <p:ph type="dt" sz="half" idx="10"/>
          </p:nvPr>
        </p:nvSpPr>
        <p:spPr/>
        <p:txBody>
          <a:bodyPr/>
          <a:lstStyle/>
          <a:p>
            <a:fld id="{0D8124DF-36FE-4575-BF1B-CA24E589FFC3}" type="datetimeFigureOut">
              <a:rPr lang="he-IL" smtClean="0"/>
              <a:t>י"ב/אלול/תשע"ט</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F7112784-4BBE-44BC-A8E2-5FCB2B49484A}" type="slidenum">
              <a:rPr lang="he-IL" smtClean="0"/>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ריק">
    <p:spTree>
      <p:nvGrpSpPr>
        <p:cNvPr id="1" name=""/>
        <p:cNvGrpSpPr/>
        <p:nvPr/>
      </p:nvGrpSpPr>
      <p:grpSpPr>
        <a:xfrm>
          <a:off x="0" y="0"/>
          <a:ext cx="0" cy="0"/>
          <a:chOff x="0" y="0"/>
          <a:chExt cx="0" cy="0"/>
        </a:xfrm>
      </p:grpSpPr>
      <p:sp>
        <p:nvSpPr>
          <p:cNvPr id="5" name="מלבן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מציין מיקום של תאריך 1"/>
          <p:cNvSpPr>
            <a:spLocks noGrp="1"/>
          </p:cNvSpPr>
          <p:nvPr>
            <p:ph type="dt" sz="half" idx="10"/>
          </p:nvPr>
        </p:nvSpPr>
        <p:spPr/>
        <p:txBody>
          <a:bodyPr/>
          <a:lstStyle/>
          <a:p>
            <a:fld id="{0D8124DF-36FE-4575-BF1B-CA24E589FFC3}" type="datetimeFigureOut">
              <a:rPr lang="he-IL" smtClean="0"/>
              <a:t>י"ב/אלול/תשע"ט</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F7112784-4BBE-44BC-A8E2-5FCB2B49484A}" type="slidenum">
              <a:rPr lang="he-IL" smtClean="0"/>
              <a:t>‹#›</a:t>
            </a:fld>
            <a:endParaRPr lang="he-IL"/>
          </a:p>
        </p:txBody>
      </p:sp>
      <p:sp>
        <p:nvSpPr>
          <p:cNvPr id="6" name="מלבן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he-IL" smtClean="0"/>
              <a:t>לחץ כדי לערוך סגנונות טקסט של תבנית בסיס</a:t>
            </a:r>
          </a:p>
        </p:txBody>
      </p:sp>
      <p:sp>
        <p:nvSpPr>
          <p:cNvPr id="4" name="מציין מיקום תוכן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מציין מיקום של תאריך 4"/>
          <p:cNvSpPr>
            <a:spLocks noGrp="1"/>
          </p:cNvSpPr>
          <p:nvPr>
            <p:ph type="dt" sz="half" idx="10"/>
          </p:nvPr>
        </p:nvSpPr>
        <p:spPr/>
        <p:txBody>
          <a:bodyPr/>
          <a:lstStyle/>
          <a:p>
            <a:fld id="{0D8124DF-36FE-4575-BF1B-CA24E589FFC3}" type="datetimeFigureOut">
              <a:rPr lang="he-IL" smtClean="0"/>
              <a:t>י"ב/אלול/תשע"ט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F7112784-4BBE-44BC-A8E2-5FCB2B49484A}" type="slidenum">
              <a:rPr lang="he-IL" smtClean="0"/>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he-IL" smtClean="0"/>
              <a:t>לחץ כדי לערוך סגנון כותרת של תבנית בסיס</a:t>
            </a:r>
            <a:endParaRPr kumimoji="0" lang="en-US"/>
          </a:p>
        </p:txBody>
      </p:sp>
      <p:sp>
        <p:nvSpPr>
          <p:cNvPr id="5" name="מציין מיקום של תאריך 4"/>
          <p:cNvSpPr>
            <a:spLocks noGrp="1"/>
          </p:cNvSpPr>
          <p:nvPr>
            <p:ph type="dt" sz="half" idx="10"/>
          </p:nvPr>
        </p:nvSpPr>
        <p:spPr/>
        <p:txBody>
          <a:bodyPr/>
          <a:lstStyle/>
          <a:p>
            <a:fld id="{0D8124DF-36FE-4575-BF1B-CA24E589FFC3}" type="datetimeFigureOut">
              <a:rPr lang="he-IL" smtClean="0"/>
              <a:t>י"ב/אלול/תשע"ט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F7112784-4BBE-44BC-A8E2-5FCB2B49484A}" type="slidenum">
              <a:rPr lang="he-IL" smtClean="0"/>
              <a:t>‹#›</a:t>
            </a:fld>
            <a:endParaRPr lang="he-IL"/>
          </a:p>
        </p:txBody>
      </p:sp>
      <p:sp>
        <p:nvSpPr>
          <p:cNvPr id="8" name="מלבן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מציין מיקום של תמונה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he-IL" smtClean="0"/>
              <a:t>לחץ על הסמל כדי להוסיף תמונה</a:t>
            </a:r>
            <a:endParaRPr kumimoji="0" lang="en-US" dirty="0"/>
          </a:p>
        </p:txBody>
      </p:sp>
      <p:sp>
        <p:nvSpPr>
          <p:cNvPr id="9" name="תרשים זרימה: תהליך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תרשים זרימה: תהליך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מציין מיקום טקסט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he-IL" smtClean="0"/>
              <a:t>לחץ כדי לערוך סגנונות טקסט של תבנית בסיס</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עוגה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אליפסה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טבעת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מלבן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מציין מיקום של כותרת 4"/>
          <p:cNvSpPr>
            <a:spLocks noGrp="1"/>
          </p:cNvSpPr>
          <p:nvPr>
            <p:ph type="title"/>
          </p:nvPr>
        </p:nvSpPr>
        <p:spPr>
          <a:xfrm>
            <a:off x="1435608" y="274638"/>
            <a:ext cx="7498080" cy="1143000"/>
          </a:xfrm>
          <a:prstGeom prst="rect">
            <a:avLst/>
          </a:prstGeom>
        </p:spPr>
        <p:txBody>
          <a:bodyPr anchor="ctr">
            <a:normAutofit/>
          </a:bodyPr>
          <a:lstStyle/>
          <a:p>
            <a:r>
              <a:rPr kumimoji="0" lang="he-IL" smtClean="0"/>
              <a:t>לחץ כדי לערוך סגנון כותרת של תבנית בסיס</a:t>
            </a:r>
            <a:endParaRPr kumimoji="0" lang="en-US"/>
          </a:p>
        </p:txBody>
      </p:sp>
      <p:sp>
        <p:nvSpPr>
          <p:cNvPr id="9" name="מציין מיקום טקסט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
        <p:nvSpPr>
          <p:cNvPr id="24" name="מציין מיקום של תאריך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D8124DF-36FE-4575-BF1B-CA24E589FFC3}" type="datetimeFigureOut">
              <a:rPr lang="he-IL" smtClean="0"/>
              <a:t>י"ב/אלול/תשע"ט</a:t>
            </a:fld>
            <a:endParaRPr lang="he-IL"/>
          </a:p>
        </p:txBody>
      </p:sp>
      <p:sp>
        <p:nvSpPr>
          <p:cNvPr id="10" name="מציין מיקום של כותרת תחתונה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he-IL"/>
          </a:p>
        </p:txBody>
      </p:sp>
      <p:sp>
        <p:nvSpPr>
          <p:cNvPr id="22" name="מציין מיקום של מספר שקופית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7112784-4BBE-44BC-A8E2-5FCB2B49484A}" type="slidenum">
              <a:rPr lang="he-IL" smtClean="0"/>
              <a:t>‹#›</a:t>
            </a:fld>
            <a:endParaRPr lang="he-IL"/>
          </a:p>
        </p:txBody>
      </p:sp>
      <p:sp>
        <p:nvSpPr>
          <p:cNvPr id="15" name="מלבן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755576" y="1412776"/>
            <a:ext cx="7772400" cy="1470025"/>
          </a:xfrm>
        </p:spPr>
        <p:txBody>
          <a:bodyPr/>
          <a:lstStyle/>
          <a:p>
            <a:pPr algn="ctr"/>
            <a:r>
              <a:rPr lang="he-IL" b="1" dirty="0" smtClean="0">
                <a:solidFill>
                  <a:schemeClr val="accent3">
                    <a:lumMod val="75000"/>
                  </a:schemeClr>
                </a:solidFill>
                <a:latin typeface="David" panose="020E0502060401010101" pitchFamily="34" charset="-79"/>
                <a:cs typeface="David" panose="020E0502060401010101" pitchFamily="34" charset="-79"/>
              </a:rPr>
              <a:t>דוח ביקורת</a:t>
            </a:r>
            <a:endParaRPr lang="he-IL" b="1" dirty="0">
              <a:solidFill>
                <a:schemeClr val="accent3">
                  <a:lumMod val="75000"/>
                </a:schemeClr>
              </a:solidFill>
              <a:latin typeface="David" panose="020E0502060401010101" pitchFamily="34" charset="-79"/>
              <a:cs typeface="David" panose="020E0502060401010101" pitchFamily="34" charset="-79"/>
            </a:endParaRPr>
          </a:p>
        </p:txBody>
      </p:sp>
      <p:sp>
        <p:nvSpPr>
          <p:cNvPr id="3" name="כותרת משנה 2"/>
          <p:cNvSpPr>
            <a:spLocks noGrp="1"/>
          </p:cNvSpPr>
          <p:nvPr>
            <p:ph type="subTitle" idx="1"/>
          </p:nvPr>
        </p:nvSpPr>
        <p:spPr>
          <a:xfrm>
            <a:off x="1371600" y="2996952"/>
            <a:ext cx="6400800" cy="1872208"/>
          </a:xfrm>
        </p:spPr>
        <p:txBody>
          <a:bodyPr>
            <a:normAutofit/>
          </a:bodyPr>
          <a:lstStyle/>
          <a:p>
            <a:pPr algn="ctr"/>
            <a:r>
              <a:rPr lang="he-IL" sz="7200" b="1" dirty="0" smtClean="0">
                <a:solidFill>
                  <a:schemeClr val="accent3">
                    <a:lumMod val="75000"/>
                  </a:schemeClr>
                </a:solidFill>
                <a:latin typeface="David" panose="020E0502060401010101" pitchFamily="34" charset="-79"/>
                <a:cs typeface="David" panose="020E0502060401010101" pitchFamily="34" charset="-79"/>
              </a:rPr>
              <a:t>רישוי עסקים</a:t>
            </a:r>
          </a:p>
          <a:p>
            <a:pPr algn="ctr"/>
            <a:r>
              <a:rPr lang="he-IL" sz="2800" b="1" dirty="0" smtClean="0">
                <a:solidFill>
                  <a:schemeClr val="accent3">
                    <a:lumMod val="75000"/>
                  </a:schemeClr>
                </a:solidFill>
                <a:latin typeface="David" panose="020E0502060401010101" pitchFamily="34" charset="-79"/>
                <a:cs typeface="David" panose="020E0502060401010101" pitchFamily="34" charset="-79"/>
              </a:rPr>
              <a:t>2019</a:t>
            </a:r>
            <a:endParaRPr lang="he-IL" sz="2800" b="1" dirty="0">
              <a:solidFill>
                <a:schemeClr val="accent3">
                  <a:lumMod val="75000"/>
                </a:schemeClr>
              </a:solidFill>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2402662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274638"/>
            <a:ext cx="7498080" cy="994122"/>
          </a:xfrm>
        </p:spPr>
        <p:txBody>
          <a:bodyPr/>
          <a:lstStyle/>
          <a:p>
            <a:pPr algn="ctr"/>
            <a:r>
              <a:rPr lang="he-IL" b="1" dirty="0" smtClean="0">
                <a:solidFill>
                  <a:schemeClr val="accent3">
                    <a:lumMod val="75000"/>
                  </a:schemeClr>
                </a:solidFill>
                <a:latin typeface="David" panose="020E0502060401010101" pitchFamily="34" charset="-79"/>
                <a:cs typeface="David" panose="020E0502060401010101" pitchFamily="34" charset="-79"/>
              </a:rPr>
              <a:t>בריכות שחיה בישובים</a:t>
            </a:r>
            <a:endParaRPr lang="he-IL" b="1" dirty="0">
              <a:solidFill>
                <a:schemeClr val="accent3">
                  <a:lumMod val="75000"/>
                </a:schemeClr>
              </a:solidFill>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35496" y="1340768"/>
            <a:ext cx="8928992" cy="5328592"/>
          </a:xfrm>
        </p:spPr>
        <p:txBody>
          <a:bodyPr>
            <a:normAutofit/>
          </a:bodyPr>
          <a:lstStyle/>
          <a:p>
            <a:pPr lvl="0"/>
            <a:r>
              <a:rPr lang="he-IL" sz="2000" dirty="0" smtClean="0">
                <a:latin typeface="David" panose="020E0502060401010101" pitchFamily="34" charset="-79"/>
                <a:cs typeface="David" panose="020E0502060401010101" pitchFamily="34" charset="-79"/>
              </a:rPr>
              <a:t>דליה- </a:t>
            </a:r>
            <a:r>
              <a:rPr lang="he-IL" sz="2000" dirty="0">
                <a:latin typeface="David" panose="020E0502060401010101" pitchFamily="34" charset="-79"/>
                <a:cs typeface="David" panose="020E0502060401010101" pitchFamily="34" charset="-79"/>
              </a:rPr>
              <a:t>היתר זמני עד סוף 2018.</a:t>
            </a:r>
            <a:endParaRPr lang="en-US" sz="2000" dirty="0">
              <a:latin typeface="David" panose="020E0502060401010101" pitchFamily="34" charset="-79"/>
              <a:cs typeface="David" panose="020E0502060401010101" pitchFamily="34" charset="-79"/>
            </a:endParaRPr>
          </a:p>
          <a:p>
            <a:pPr lvl="0"/>
            <a:r>
              <a:rPr lang="he-IL" sz="2000" dirty="0">
                <a:latin typeface="David" panose="020E0502060401010101" pitchFamily="34" charset="-79"/>
                <a:cs typeface="David" panose="020E0502060401010101" pitchFamily="34" charset="-79"/>
              </a:rPr>
              <a:t>רמות מנשה – היתר זמני.</a:t>
            </a:r>
            <a:endParaRPr lang="en-US" sz="2000" dirty="0">
              <a:latin typeface="David" panose="020E0502060401010101" pitchFamily="34" charset="-79"/>
              <a:cs typeface="David" panose="020E0502060401010101" pitchFamily="34" charset="-79"/>
            </a:endParaRPr>
          </a:p>
          <a:p>
            <a:pPr lvl="0"/>
            <a:r>
              <a:rPr lang="he-IL" sz="2000" dirty="0">
                <a:latin typeface="David" panose="020E0502060401010101" pitchFamily="34" charset="-79"/>
                <a:cs typeface="David" panose="020E0502060401010101" pitchFamily="34" charset="-79"/>
              </a:rPr>
              <a:t>הזורע- היתר זמני עד סוף 2018.</a:t>
            </a:r>
            <a:endParaRPr lang="en-US" sz="2000" dirty="0">
              <a:latin typeface="David" panose="020E0502060401010101" pitchFamily="34" charset="-79"/>
              <a:cs typeface="David" panose="020E0502060401010101" pitchFamily="34" charset="-79"/>
            </a:endParaRPr>
          </a:p>
          <a:p>
            <a:pPr lvl="0"/>
            <a:r>
              <a:rPr lang="he-IL" sz="2000" dirty="0">
                <a:latin typeface="David" panose="020E0502060401010101" pitchFamily="34" charset="-79"/>
                <a:cs typeface="David" panose="020E0502060401010101" pitchFamily="34" charset="-79"/>
              </a:rPr>
              <a:t>המושבה יוקנעם- היתר זמני עד סוף 2018.</a:t>
            </a:r>
            <a:endParaRPr lang="en-US" sz="2000" dirty="0">
              <a:latin typeface="David" panose="020E0502060401010101" pitchFamily="34" charset="-79"/>
              <a:cs typeface="David" panose="020E0502060401010101" pitchFamily="34" charset="-79"/>
            </a:endParaRPr>
          </a:p>
          <a:p>
            <a:pPr lvl="0"/>
            <a:r>
              <a:rPr lang="he-IL" sz="2000" dirty="0">
                <a:latin typeface="David" panose="020E0502060401010101" pitchFamily="34" charset="-79"/>
                <a:cs typeface="David" panose="020E0502060401010101" pitchFamily="34" charset="-79"/>
              </a:rPr>
              <a:t>רמת השופט- </a:t>
            </a:r>
            <a:r>
              <a:rPr lang="he-IL" sz="2000" b="1" dirty="0">
                <a:latin typeface="David" panose="020E0502060401010101" pitchFamily="34" charset="-79"/>
                <a:cs typeface="David" panose="020E0502060401010101" pitchFamily="34" charset="-79"/>
              </a:rPr>
              <a:t>ללא רישיון עסק</a:t>
            </a:r>
            <a:r>
              <a:rPr lang="he-IL" sz="2000" dirty="0">
                <a:latin typeface="David" panose="020E0502060401010101" pitchFamily="34" charset="-79"/>
                <a:cs typeface="David" panose="020E0502060401010101" pitchFamily="34" charset="-79"/>
              </a:rPr>
              <a:t>.</a:t>
            </a:r>
            <a:endParaRPr lang="en-US" sz="2000" dirty="0">
              <a:latin typeface="David" panose="020E0502060401010101" pitchFamily="34" charset="-79"/>
              <a:cs typeface="David" panose="020E0502060401010101" pitchFamily="34" charset="-79"/>
            </a:endParaRPr>
          </a:p>
          <a:p>
            <a:pPr lvl="0"/>
            <a:r>
              <a:rPr lang="he-IL" sz="2000" dirty="0">
                <a:latin typeface="David" panose="020E0502060401010101" pitchFamily="34" charset="-79"/>
                <a:cs typeface="David" panose="020E0502060401010101" pitchFamily="34" charset="-79"/>
              </a:rPr>
              <a:t>עין השופט- </a:t>
            </a:r>
            <a:r>
              <a:rPr lang="he-IL" sz="2000" b="1" dirty="0">
                <a:latin typeface="David" panose="020E0502060401010101" pitchFamily="34" charset="-79"/>
                <a:cs typeface="David" panose="020E0502060401010101" pitchFamily="34" charset="-79"/>
              </a:rPr>
              <a:t>ללא רישיון עסק</a:t>
            </a:r>
            <a:r>
              <a:rPr lang="he-IL" sz="2000" dirty="0">
                <a:latin typeface="David" panose="020E0502060401010101" pitchFamily="34" charset="-79"/>
                <a:cs typeface="David" panose="020E0502060401010101" pitchFamily="34" charset="-79"/>
              </a:rPr>
              <a:t>.</a:t>
            </a:r>
            <a:endParaRPr lang="en-US" sz="2000" dirty="0">
              <a:latin typeface="David" panose="020E0502060401010101" pitchFamily="34" charset="-79"/>
              <a:cs typeface="David" panose="020E0502060401010101" pitchFamily="34" charset="-79"/>
            </a:endParaRPr>
          </a:p>
          <a:p>
            <a:pPr lvl="0"/>
            <a:r>
              <a:rPr lang="he-IL" sz="2000" dirty="0">
                <a:latin typeface="David" panose="020E0502060401010101" pitchFamily="34" charset="-79"/>
                <a:cs typeface="David" panose="020E0502060401010101" pitchFamily="34" charset="-79"/>
              </a:rPr>
              <a:t>גלעד- </a:t>
            </a:r>
            <a:r>
              <a:rPr lang="he-IL" sz="2000" b="1" dirty="0">
                <a:latin typeface="David" panose="020E0502060401010101" pitchFamily="34" charset="-79"/>
                <a:cs typeface="David" panose="020E0502060401010101" pitchFamily="34" charset="-79"/>
              </a:rPr>
              <a:t>ללא רישיון עסק</a:t>
            </a:r>
            <a:r>
              <a:rPr lang="he-IL" sz="2000" dirty="0">
                <a:latin typeface="David" panose="020E0502060401010101" pitchFamily="34" charset="-79"/>
                <a:cs typeface="David" panose="020E0502060401010101" pitchFamily="34" charset="-79"/>
              </a:rPr>
              <a:t>.</a:t>
            </a:r>
            <a:endParaRPr lang="en-US" sz="2000" dirty="0">
              <a:latin typeface="David" panose="020E0502060401010101" pitchFamily="34" charset="-79"/>
              <a:cs typeface="David" panose="020E0502060401010101" pitchFamily="34" charset="-79"/>
            </a:endParaRPr>
          </a:p>
          <a:p>
            <a:pPr lvl="0"/>
            <a:r>
              <a:rPr lang="he-IL" sz="2000" dirty="0">
                <a:latin typeface="David" panose="020E0502060401010101" pitchFamily="34" charset="-79"/>
                <a:cs typeface="David" panose="020E0502060401010101" pitchFamily="34" charset="-79"/>
              </a:rPr>
              <a:t>גבעת עוז- </a:t>
            </a:r>
            <a:r>
              <a:rPr lang="he-IL" sz="2000" b="1" dirty="0">
                <a:latin typeface="David" panose="020E0502060401010101" pitchFamily="34" charset="-79"/>
                <a:cs typeface="David" panose="020E0502060401010101" pitchFamily="34" charset="-79"/>
              </a:rPr>
              <a:t>ללא רישיון עסק</a:t>
            </a:r>
            <a:r>
              <a:rPr lang="he-IL" sz="2000" dirty="0">
                <a:latin typeface="David" panose="020E0502060401010101" pitchFamily="34" charset="-79"/>
                <a:cs typeface="David" panose="020E0502060401010101" pitchFamily="34" charset="-79"/>
              </a:rPr>
              <a:t>.</a:t>
            </a:r>
            <a:endParaRPr lang="en-US" sz="2000" dirty="0">
              <a:latin typeface="David" panose="020E0502060401010101" pitchFamily="34" charset="-79"/>
              <a:cs typeface="David" panose="020E0502060401010101" pitchFamily="34" charset="-79"/>
            </a:endParaRPr>
          </a:p>
          <a:p>
            <a:pPr lvl="0"/>
            <a:r>
              <a:rPr lang="he-IL" sz="2000" dirty="0">
                <a:latin typeface="David" panose="020E0502060401010101" pitchFamily="34" charset="-79"/>
                <a:cs typeface="David" panose="020E0502060401010101" pitchFamily="34" charset="-79"/>
              </a:rPr>
              <a:t>משמר העמק- </a:t>
            </a:r>
            <a:r>
              <a:rPr lang="he-IL" sz="2000" b="1" dirty="0">
                <a:latin typeface="David" panose="020E0502060401010101" pitchFamily="34" charset="-79"/>
                <a:cs typeface="David" panose="020E0502060401010101" pitchFamily="34" charset="-79"/>
              </a:rPr>
              <a:t>ללא רישיון עסק</a:t>
            </a:r>
            <a:r>
              <a:rPr lang="he-IL" sz="2000" dirty="0">
                <a:latin typeface="David" panose="020E0502060401010101" pitchFamily="34" charset="-79"/>
                <a:cs typeface="David" panose="020E0502060401010101" pitchFamily="34" charset="-79"/>
              </a:rPr>
              <a:t>.</a:t>
            </a:r>
            <a:endParaRPr lang="en-US" sz="2000" dirty="0">
              <a:latin typeface="David" panose="020E0502060401010101" pitchFamily="34" charset="-79"/>
              <a:cs typeface="David" panose="020E0502060401010101" pitchFamily="34" charset="-79"/>
            </a:endParaRPr>
          </a:p>
          <a:p>
            <a:pPr lvl="0"/>
            <a:r>
              <a:rPr lang="he-IL" sz="2000" dirty="0">
                <a:latin typeface="David" panose="020E0502060401010101" pitchFamily="34" charset="-79"/>
                <a:cs typeface="David" panose="020E0502060401010101" pitchFamily="34" charset="-79"/>
              </a:rPr>
              <a:t>מגידו- </a:t>
            </a:r>
            <a:r>
              <a:rPr lang="he-IL" sz="2000" b="1" dirty="0">
                <a:latin typeface="David" panose="020E0502060401010101" pitchFamily="34" charset="-79"/>
                <a:cs typeface="David" panose="020E0502060401010101" pitchFamily="34" charset="-79"/>
              </a:rPr>
              <a:t>ללא רישיון עסק</a:t>
            </a:r>
            <a:r>
              <a:rPr lang="he-IL" sz="2000" dirty="0" smtClean="0">
                <a:latin typeface="David" panose="020E0502060401010101" pitchFamily="34" charset="-79"/>
                <a:cs typeface="David" panose="020E0502060401010101" pitchFamily="34" charset="-79"/>
              </a:rPr>
              <a:t>.</a:t>
            </a:r>
          </a:p>
          <a:p>
            <a:pPr lvl="0"/>
            <a:r>
              <a:rPr lang="he-IL" sz="2000" b="1" dirty="0" smtClean="0">
                <a:solidFill>
                  <a:srgbClr val="002060"/>
                </a:solidFill>
                <a:latin typeface="David" panose="020E0502060401010101" pitchFamily="34" charset="-79"/>
                <a:cs typeface="David" panose="020E0502060401010101" pitchFamily="34" charset="-79"/>
              </a:rPr>
              <a:t>           </a:t>
            </a:r>
            <a:r>
              <a:rPr lang="he-IL" sz="2000" b="1" dirty="0">
                <a:solidFill>
                  <a:srgbClr val="002060"/>
                </a:solidFill>
                <a:latin typeface="David" panose="020E0502060401010101" pitchFamily="34" charset="-79"/>
                <a:cs typeface="David" panose="020E0502060401010101" pitchFamily="34" charset="-79"/>
              </a:rPr>
              <a:t>הביקורת מציינת כי </a:t>
            </a:r>
            <a:r>
              <a:rPr lang="he-IL" sz="2000" b="1" dirty="0" smtClean="0">
                <a:solidFill>
                  <a:srgbClr val="002060"/>
                </a:solidFill>
                <a:latin typeface="David" panose="020E0502060401010101" pitchFamily="34" charset="-79"/>
                <a:cs typeface="David" panose="020E0502060401010101" pitchFamily="34" charset="-79"/>
              </a:rPr>
              <a:t>כל הבריכות </a:t>
            </a:r>
            <a:r>
              <a:rPr lang="he-IL" sz="2000" b="1" dirty="0">
                <a:solidFill>
                  <a:srgbClr val="002060"/>
                </a:solidFill>
                <a:latin typeface="David" panose="020E0502060401010101" pitchFamily="34" charset="-79"/>
                <a:cs typeface="David" panose="020E0502060401010101" pitchFamily="34" charset="-79"/>
              </a:rPr>
              <a:t>נדרשות לעמוד בדרישות רישיון העסק. </a:t>
            </a:r>
            <a:endParaRPr lang="en-US" sz="2000" dirty="0">
              <a:solidFill>
                <a:srgbClr val="002060"/>
              </a:solidFill>
              <a:latin typeface="David" panose="020E0502060401010101" pitchFamily="34" charset="-79"/>
              <a:cs typeface="David" panose="020E0502060401010101" pitchFamily="34" charset="-79"/>
            </a:endParaRPr>
          </a:p>
          <a:p>
            <a:endParaRPr lang="he-IL" sz="20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2164466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0"/>
            <a:ext cx="8229600" cy="764704"/>
          </a:xfrm>
        </p:spPr>
        <p:txBody>
          <a:bodyPr/>
          <a:lstStyle/>
          <a:p>
            <a:pPr algn="ctr"/>
            <a:r>
              <a:rPr lang="he-IL" b="1" dirty="0" smtClean="0">
                <a:solidFill>
                  <a:schemeClr val="accent3">
                    <a:lumMod val="75000"/>
                  </a:schemeClr>
                </a:solidFill>
                <a:latin typeface="David" panose="020E0502060401010101" pitchFamily="34" charset="-79"/>
                <a:cs typeface="David" panose="020E0502060401010101" pitchFamily="34" charset="-79"/>
              </a:rPr>
              <a:t>עיקרי הממצאים</a:t>
            </a:r>
            <a:endParaRPr lang="he-IL" b="1" dirty="0">
              <a:solidFill>
                <a:schemeClr val="accent3">
                  <a:lumMod val="75000"/>
                </a:schemeClr>
              </a:solidFill>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971600" y="836712"/>
            <a:ext cx="8172400" cy="6192688"/>
          </a:xfrm>
        </p:spPr>
        <p:txBody>
          <a:bodyPr>
            <a:noAutofit/>
          </a:bodyPr>
          <a:lstStyle/>
          <a:p>
            <a:pPr lvl="0"/>
            <a:r>
              <a:rPr lang="he-IL" sz="2000" dirty="0">
                <a:latin typeface="David" panose="020E0502060401010101" pitchFamily="34" charset="-79"/>
                <a:cs typeface="David" panose="020E0502060401010101" pitchFamily="34" charset="-79"/>
              </a:rPr>
              <a:t>קיים פער מהותי בהבנת בעלי העסקים את החוקים והדרישות המתחייבות מרישוי עסקים.</a:t>
            </a:r>
            <a:endParaRPr lang="en-US" sz="2000" dirty="0">
              <a:latin typeface="David" panose="020E0502060401010101" pitchFamily="34" charset="-79"/>
              <a:cs typeface="David" panose="020E0502060401010101" pitchFamily="34" charset="-79"/>
            </a:endParaRPr>
          </a:p>
          <a:p>
            <a:pPr lvl="0"/>
            <a:r>
              <a:rPr lang="he-IL" sz="2000" dirty="0">
                <a:latin typeface="David" panose="020E0502060401010101" pitchFamily="34" charset="-79"/>
                <a:cs typeface="David" panose="020E0502060401010101" pitchFamily="34" charset="-79"/>
              </a:rPr>
              <a:t>ברוב העסקים הפועלים ללא רישיון קיימת בעיית ייעוד קרקע. רוב הקרקעות הינן חקלאיות וסוג העסקים המבוקש הינו מסחרי או תעשייתי. דבר המחייב תשלום למנהל מקרקעי ישראל ויוצר בעיה לבעלי הקרקע.</a:t>
            </a:r>
            <a:endParaRPr lang="en-US" sz="2000" dirty="0">
              <a:latin typeface="David" panose="020E0502060401010101" pitchFamily="34" charset="-79"/>
              <a:cs typeface="David" panose="020E0502060401010101" pitchFamily="34" charset="-79"/>
            </a:endParaRPr>
          </a:p>
          <a:p>
            <a:pPr lvl="0"/>
            <a:r>
              <a:rPr lang="he-IL" sz="2000" b="1" dirty="0">
                <a:latin typeface="David" panose="020E0502060401010101" pitchFamily="34" charset="-79"/>
                <a:cs typeface="David" panose="020E0502060401010101" pitchFamily="34" charset="-79"/>
              </a:rPr>
              <a:t>תחום עסקי המזון</a:t>
            </a:r>
            <a:r>
              <a:rPr lang="he-IL" sz="2000" dirty="0">
                <a:latin typeface="David" panose="020E0502060401010101" pitchFamily="34" charset="-79"/>
                <a:cs typeface="David" panose="020E0502060401010101" pitchFamily="34" charset="-79"/>
              </a:rPr>
              <a:t> (מרכולים, אטליזים, חנויות דגים, מאפיות וקייטרינג) מהווה נקודת תורפה בעמידה בתנאי הרישוי ובסיכון בריאות הציבור.</a:t>
            </a:r>
            <a:endParaRPr lang="en-US" sz="2000" dirty="0">
              <a:latin typeface="David" panose="020E0502060401010101" pitchFamily="34" charset="-79"/>
              <a:cs typeface="David" panose="020E0502060401010101" pitchFamily="34" charset="-79"/>
            </a:endParaRPr>
          </a:p>
          <a:p>
            <a:pPr lvl="0"/>
            <a:r>
              <a:rPr lang="he-IL" sz="2000" b="1" dirty="0">
                <a:latin typeface="David" panose="020E0502060401010101" pitchFamily="34" charset="-79"/>
                <a:cs typeface="David" panose="020E0502060401010101" pitchFamily="34" charset="-79"/>
              </a:rPr>
              <a:t>תחנות דלק פנימיות בקיבוצים ובמושבים</a:t>
            </a:r>
            <a:r>
              <a:rPr lang="he-IL" sz="2000" dirty="0">
                <a:latin typeface="David" panose="020E0502060401010101" pitchFamily="34" charset="-79"/>
                <a:cs typeface="David" panose="020E0502060401010101" pitchFamily="34" charset="-79"/>
              </a:rPr>
              <a:t>, מחייבים רישוי עסק . לאור הדרישות הקיימות פועלים ללא רישיון ומהווים מפגע בטיחותי.</a:t>
            </a:r>
            <a:endParaRPr lang="en-US" sz="2000" dirty="0">
              <a:latin typeface="David" panose="020E0502060401010101" pitchFamily="34" charset="-79"/>
              <a:cs typeface="David" panose="020E0502060401010101" pitchFamily="34" charset="-79"/>
            </a:endParaRPr>
          </a:p>
          <a:p>
            <a:pPr lvl="0"/>
            <a:r>
              <a:rPr lang="he-IL" sz="2000" b="1" dirty="0" smtClean="0">
                <a:latin typeface="David" panose="020E0502060401010101" pitchFamily="34" charset="-79"/>
                <a:cs typeface="David" panose="020E0502060401010101" pitchFamily="34" charset="-79"/>
              </a:rPr>
              <a:t>העסקים </a:t>
            </a:r>
            <a:r>
              <a:rPr lang="he-IL" sz="2000" b="1" dirty="0">
                <a:latin typeface="David" panose="020E0502060401010101" pitchFamily="34" charset="-79"/>
                <a:cs typeface="David" panose="020E0502060401010101" pitchFamily="34" charset="-79"/>
              </a:rPr>
              <a:t>פועלים ביישובים בהתאם לייעוד הקרקע ומכך ניתן להם רישיון עסק.</a:t>
            </a:r>
            <a:endParaRPr lang="en-US" sz="2000" dirty="0">
              <a:latin typeface="David" panose="020E0502060401010101" pitchFamily="34" charset="-79"/>
              <a:cs typeface="David" panose="020E0502060401010101" pitchFamily="34" charset="-79"/>
            </a:endParaRPr>
          </a:p>
          <a:p>
            <a:r>
              <a:rPr lang="he-IL" sz="2000" b="1" dirty="0">
                <a:latin typeface="David" panose="020E0502060401010101" pitchFamily="34" charset="-79"/>
                <a:cs typeface="David" panose="020E0502060401010101" pitchFamily="34" charset="-79"/>
              </a:rPr>
              <a:t> הביקורת מציינת כי, כאשר הנהלות היישובים משכירות קרקע/ מחסנים שלא תואמים את ייעודם, ( פאב עין השופט, מפעל דבקים רמת השופט, טיולי שטח </a:t>
            </a:r>
            <a:r>
              <a:rPr lang="he-IL" sz="2000" b="1" dirty="0" err="1">
                <a:latin typeface="David" panose="020E0502060401010101" pitchFamily="34" charset="-79"/>
                <a:cs typeface="David" panose="020E0502060401010101" pitchFamily="34" charset="-79"/>
              </a:rPr>
              <a:t>רינג'רים</a:t>
            </a:r>
            <a:r>
              <a:rPr lang="he-IL" sz="2000" b="1" dirty="0">
                <a:latin typeface="David" panose="020E0502060401010101" pitchFamily="34" charset="-79"/>
                <a:cs typeface="David" panose="020E0502060401010101" pitchFamily="34" charset="-79"/>
              </a:rPr>
              <a:t>- ראם, קונדיטוריה "</a:t>
            </a:r>
            <a:r>
              <a:rPr lang="he-IL" sz="2000" b="1" dirty="0" err="1">
                <a:latin typeface="David" panose="020E0502060401010101" pitchFamily="34" charset="-79"/>
                <a:cs typeface="David" panose="020E0502060401010101" pitchFamily="34" charset="-79"/>
              </a:rPr>
              <a:t>יזרעאלית</a:t>
            </a:r>
            <a:r>
              <a:rPr lang="he-IL" sz="2000" b="1" dirty="0">
                <a:latin typeface="David" panose="020E0502060401010101" pitchFamily="34" charset="-79"/>
                <a:cs typeface="David" panose="020E0502060401010101" pitchFamily="34" charset="-79"/>
              </a:rPr>
              <a:t>") כך שנוצרת לשוכרים ולמועצה בעיה לאשר רישיון עסק ומכך נובעות מרב הבעיות (רעש, איכות סביבה, התאמת הרישוי לייעוד הקרקע). </a:t>
            </a:r>
            <a:endParaRPr lang="en-US" sz="2000" dirty="0">
              <a:latin typeface="David" panose="020E0502060401010101" pitchFamily="34" charset="-79"/>
              <a:cs typeface="David" panose="020E0502060401010101" pitchFamily="34" charset="-79"/>
            </a:endParaRPr>
          </a:p>
          <a:p>
            <a:r>
              <a:rPr lang="he-IL" sz="2000" b="1" dirty="0">
                <a:latin typeface="David" panose="020E0502060401010101" pitchFamily="34" charset="-79"/>
                <a:cs typeface="David" panose="020E0502060401010101" pitchFamily="34" charset="-79"/>
              </a:rPr>
              <a:t>לדעת הביקורת , נדרש תאום והסברה למנהלי היישובים למהות הדרישות של רישוי העסקים, מתוך אינטרס משותף לפיתוח עסקי ומצד שני איכות חיים לתושבים . </a:t>
            </a:r>
            <a:r>
              <a:rPr lang="he-IL" sz="2000" dirty="0">
                <a:latin typeface="David" panose="020E0502060401010101" pitchFamily="34" charset="-79"/>
                <a:cs typeface="David" panose="020E0502060401010101" pitchFamily="34" charset="-79"/>
              </a:rPr>
              <a:t> </a:t>
            </a:r>
            <a:endParaRPr lang="en-US" sz="2000" dirty="0">
              <a:latin typeface="David" panose="020E0502060401010101" pitchFamily="34" charset="-79"/>
              <a:cs typeface="David" panose="020E0502060401010101" pitchFamily="34" charset="-79"/>
            </a:endParaRPr>
          </a:p>
          <a:p>
            <a:endParaRPr lang="he-IL" sz="20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145235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44624"/>
            <a:ext cx="7498080" cy="936104"/>
          </a:xfrm>
        </p:spPr>
        <p:txBody>
          <a:bodyPr/>
          <a:lstStyle/>
          <a:p>
            <a:pPr algn="ctr"/>
            <a:r>
              <a:rPr lang="he-IL" b="1" dirty="0" smtClean="0">
                <a:solidFill>
                  <a:schemeClr val="accent3">
                    <a:lumMod val="75000"/>
                  </a:schemeClr>
                </a:solidFill>
                <a:latin typeface="David" panose="020E0502060401010101" pitchFamily="34" charset="-79"/>
                <a:cs typeface="David" panose="020E0502060401010101" pitchFamily="34" charset="-79"/>
              </a:rPr>
              <a:t>המלצות</a:t>
            </a:r>
            <a:endParaRPr lang="he-IL" b="1" dirty="0">
              <a:solidFill>
                <a:schemeClr val="accent3">
                  <a:lumMod val="75000"/>
                </a:schemeClr>
              </a:solidFill>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1043608" y="980728"/>
            <a:ext cx="7992888" cy="5976664"/>
          </a:xfrm>
        </p:spPr>
        <p:txBody>
          <a:bodyPr>
            <a:noAutofit/>
          </a:bodyPr>
          <a:lstStyle/>
          <a:p>
            <a:pPr algn="just"/>
            <a:r>
              <a:rPr lang="he-IL" sz="2400" b="1" dirty="0">
                <a:solidFill>
                  <a:srgbClr val="002060"/>
                </a:solidFill>
                <a:latin typeface="David" panose="020E0502060401010101" pitchFamily="34" charset="-79"/>
                <a:cs typeface="David" panose="020E0502060401010101" pitchFamily="34" charset="-79"/>
              </a:rPr>
              <a:t>יש לבחון  את תחום רישוי עסקים במועצה על כל המשמעויות הכרוכות בכך:</a:t>
            </a:r>
            <a:endParaRPr lang="en-US" sz="2400" dirty="0">
              <a:solidFill>
                <a:srgbClr val="002060"/>
              </a:solidFill>
              <a:latin typeface="David" panose="020E0502060401010101" pitchFamily="34" charset="-79"/>
              <a:cs typeface="David" panose="020E0502060401010101" pitchFamily="34" charset="-79"/>
            </a:endParaRPr>
          </a:p>
          <a:p>
            <a:pPr lvl="1" algn="just"/>
            <a:r>
              <a:rPr lang="he-IL" sz="2400" b="1" dirty="0">
                <a:solidFill>
                  <a:srgbClr val="002060"/>
                </a:solidFill>
                <a:latin typeface="David" panose="020E0502060401010101" pitchFamily="34" charset="-79"/>
                <a:cs typeface="David" panose="020E0502060401010101" pitchFamily="34" charset="-79"/>
              </a:rPr>
              <a:t>הגדרת מדיניות רישוי וקידום עסקים</a:t>
            </a:r>
            <a:r>
              <a:rPr lang="he-IL" sz="2400" dirty="0">
                <a:solidFill>
                  <a:srgbClr val="002060"/>
                </a:solidFill>
                <a:latin typeface="David" panose="020E0502060401010101" pitchFamily="34" charset="-79"/>
                <a:cs typeface="David" panose="020E0502060401010101" pitchFamily="34" charset="-79"/>
              </a:rPr>
              <a:t>.</a:t>
            </a:r>
            <a:endParaRPr lang="en-US" sz="2400" dirty="0">
              <a:solidFill>
                <a:srgbClr val="002060"/>
              </a:solidFill>
              <a:latin typeface="David" panose="020E0502060401010101" pitchFamily="34" charset="-79"/>
              <a:cs typeface="David" panose="020E0502060401010101" pitchFamily="34" charset="-79"/>
            </a:endParaRPr>
          </a:p>
          <a:p>
            <a:pPr lvl="1" algn="just"/>
            <a:r>
              <a:rPr lang="he-IL" sz="2400" b="1" dirty="0">
                <a:solidFill>
                  <a:srgbClr val="002060"/>
                </a:solidFill>
                <a:latin typeface="David" panose="020E0502060401010101" pitchFamily="34" charset="-79"/>
                <a:cs typeface="David" panose="020E0502060401010101" pitchFamily="34" charset="-79"/>
              </a:rPr>
              <a:t>מבנה והערכות ארגונית מתאימה</a:t>
            </a:r>
            <a:r>
              <a:rPr lang="he-IL" sz="2400" dirty="0">
                <a:solidFill>
                  <a:srgbClr val="002060"/>
                </a:solidFill>
                <a:latin typeface="David" panose="020E0502060401010101" pitchFamily="34" charset="-79"/>
                <a:cs typeface="David" panose="020E0502060401010101" pitchFamily="34" charset="-79"/>
              </a:rPr>
              <a:t> לאור האחריות המועצתית ודרישות הרפורמה כגון: כוח אדם, הכשרה מקצועית, </a:t>
            </a:r>
            <a:r>
              <a:rPr lang="he-IL" sz="2400" b="1" dirty="0">
                <a:solidFill>
                  <a:srgbClr val="002060"/>
                </a:solidFill>
                <a:latin typeface="David" panose="020E0502060401010101" pitchFamily="34" charset="-79"/>
                <a:cs typeface="David" panose="020E0502060401010101" pitchFamily="34" charset="-79"/>
              </a:rPr>
              <a:t>הגדרת יחסי גומלין</a:t>
            </a:r>
            <a:r>
              <a:rPr lang="he-IL" sz="2400" dirty="0">
                <a:solidFill>
                  <a:srgbClr val="002060"/>
                </a:solidFill>
                <a:latin typeface="David" panose="020E0502060401010101" pitchFamily="34" charset="-79"/>
                <a:cs typeface="David" panose="020E0502060401010101" pitchFamily="34" charset="-79"/>
              </a:rPr>
              <a:t> וממשקים בין המחלקות השונות ובין הועדה לתכנון ובנייה.</a:t>
            </a:r>
            <a:endParaRPr lang="en-US" sz="2400" dirty="0">
              <a:solidFill>
                <a:srgbClr val="002060"/>
              </a:solidFill>
              <a:latin typeface="David" panose="020E0502060401010101" pitchFamily="34" charset="-79"/>
              <a:cs typeface="David" panose="020E0502060401010101" pitchFamily="34" charset="-79"/>
            </a:endParaRPr>
          </a:p>
          <a:p>
            <a:pPr lvl="1" algn="just"/>
            <a:r>
              <a:rPr lang="he-IL" sz="2400" dirty="0">
                <a:solidFill>
                  <a:srgbClr val="002060"/>
                </a:solidFill>
                <a:latin typeface="David" panose="020E0502060401010101" pitchFamily="34" charset="-79"/>
                <a:cs typeface="David" panose="020E0502060401010101" pitchFamily="34" charset="-79"/>
              </a:rPr>
              <a:t>קביעת מנגנון מקצועי לצורך </a:t>
            </a:r>
            <a:r>
              <a:rPr lang="he-IL" sz="2400" b="1" dirty="0">
                <a:solidFill>
                  <a:srgbClr val="002060"/>
                </a:solidFill>
                <a:latin typeface="David" panose="020E0502060401010101" pitchFamily="34" charset="-79"/>
                <a:cs typeface="David" panose="020E0502060401010101" pitchFamily="34" charset="-79"/>
              </a:rPr>
              <a:t>פיקוח</a:t>
            </a:r>
            <a:r>
              <a:rPr lang="he-IL" sz="2400" dirty="0">
                <a:solidFill>
                  <a:srgbClr val="002060"/>
                </a:solidFill>
                <a:latin typeface="David" panose="020E0502060401010101" pitchFamily="34" charset="-79"/>
                <a:cs typeface="David" panose="020E0502060401010101" pitchFamily="34" charset="-79"/>
              </a:rPr>
              <a:t>, </a:t>
            </a:r>
            <a:r>
              <a:rPr lang="he-IL" sz="2400" b="1" dirty="0">
                <a:solidFill>
                  <a:srgbClr val="002060"/>
                </a:solidFill>
                <a:latin typeface="David" panose="020E0502060401010101" pitchFamily="34" charset="-79"/>
                <a:cs typeface="David" panose="020E0502060401010101" pitchFamily="34" charset="-79"/>
              </a:rPr>
              <a:t>בקרה ואכיפה על עסקים טעוני רישוי</a:t>
            </a:r>
            <a:r>
              <a:rPr lang="he-IL" sz="2400" dirty="0">
                <a:solidFill>
                  <a:srgbClr val="002060"/>
                </a:solidFill>
                <a:latin typeface="David" panose="020E0502060401010101" pitchFamily="34" charset="-79"/>
                <a:cs typeface="David" panose="020E0502060401010101" pitchFamily="34" charset="-79"/>
              </a:rPr>
              <a:t> .</a:t>
            </a:r>
            <a:endParaRPr lang="en-US" sz="2400" dirty="0">
              <a:solidFill>
                <a:srgbClr val="002060"/>
              </a:solidFill>
              <a:latin typeface="David" panose="020E0502060401010101" pitchFamily="34" charset="-79"/>
              <a:cs typeface="David" panose="020E0502060401010101" pitchFamily="34" charset="-79"/>
            </a:endParaRPr>
          </a:p>
          <a:p>
            <a:pPr algn="just"/>
            <a:r>
              <a:rPr lang="he-IL" sz="2400" dirty="0" smtClean="0">
                <a:solidFill>
                  <a:srgbClr val="002060"/>
                </a:solidFill>
                <a:latin typeface="David" panose="020E0502060401010101" pitchFamily="34" charset="-79"/>
                <a:cs typeface="David" panose="020E0502060401010101" pitchFamily="34" charset="-79"/>
              </a:rPr>
              <a:t>רישוי </a:t>
            </a:r>
            <a:r>
              <a:rPr lang="he-IL" sz="2400" dirty="0">
                <a:solidFill>
                  <a:srgbClr val="002060"/>
                </a:solidFill>
                <a:latin typeface="David" panose="020E0502060401010101" pitchFamily="34" charset="-79"/>
                <a:cs typeface="David" panose="020E0502060401010101" pitchFamily="34" charset="-79"/>
              </a:rPr>
              <a:t>וקידום  עסקים - הדרכה, הסברה, סיוע בהורדת חסמים ועוד.</a:t>
            </a:r>
            <a:endParaRPr lang="en-US" sz="2400" dirty="0">
              <a:solidFill>
                <a:srgbClr val="002060"/>
              </a:solidFill>
              <a:latin typeface="David" panose="020E0502060401010101" pitchFamily="34" charset="-79"/>
              <a:cs typeface="David" panose="020E0502060401010101" pitchFamily="34" charset="-79"/>
            </a:endParaRPr>
          </a:p>
          <a:p>
            <a:pPr algn="just"/>
            <a:r>
              <a:rPr lang="he-IL" sz="2400" dirty="0">
                <a:solidFill>
                  <a:srgbClr val="002060"/>
                </a:solidFill>
                <a:latin typeface="David" panose="020E0502060401010101" pitchFamily="34" charset="-79"/>
                <a:cs typeface="David" panose="020E0502060401010101" pitchFamily="34" charset="-79"/>
              </a:rPr>
              <a:t>יצירת </a:t>
            </a:r>
            <a:r>
              <a:rPr lang="he-IL" sz="2400" b="1" dirty="0">
                <a:solidFill>
                  <a:srgbClr val="002060"/>
                </a:solidFill>
                <a:latin typeface="David" panose="020E0502060401010101" pitchFamily="34" charset="-79"/>
                <a:cs typeface="David" panose="020E0502060401010101" pitchFamily="34" charset="-79"/>
              </a:rPr>
              <a:t>שיתופי פעולה</a:t>
            </a:r>
            <a:r>
              <a:rPr lang="he-IL" sz="2400" dirty="0">
                <a:solidFill>
                  <a:srgbClr val="002060"/>
                </a:solidFill>
                <a:latin typeface="David" panose="020E0502060401010101" pitchFamily="34" charset="-79"/>
                <a:cs typeface="David" panose="020E0502060401010101" pitchFamily="34" charset="-79"/>
              </a:rPr>
              <a:t> ומנגנוני דיווח ובקרה בין ועדי הנהלות היישובים למועצה, באשר לקיומם ופעילותם של עסקים בישובים.</a:t>
            </a:r>
            <a:endParaRPr lang="en-US" sz="2400" dirty="0">
              <a:solidFill>
                <a:srgbClr val="002060"/>
              </a:solidFill>
              <a:latin typeface="David" panose="020E0502060401010101" pitchFamily="34" charset="-79"/>
              <a:cs typeface="David" panose="020E0502060401010101" pitchFamily="34" charset="-79"/>
            </a:endParaRPr>
          </a:p>
          <a:p>
            <a:pPr algn="just"/>
            <a:endParaRPr lang="he-IL" sz="2400" dirty="0">
              <a:solidFill>
                <a:srgbClr val="002060"/>
              </a:solidFill>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3342447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116632"/>
            <a:ext cx="7498080" cy="1080120"/>
          </a:xfrm>
        </p:spPr>
        <p:txBody>
          <a:bodyPr/>
          <a:lstStyle/>
          <a:p>
            <a:pPr algn="ctr"/>
            <a:r>
              <a:rPr lang="he-IL" b="1" dirty="0" smtClean="0">
                <a:solidFill>
                  <a:schemeClr val="accent3">
                    <a:lumMod val="75000"/>
                  </a:schemeClr>
                </a:solidFill>
                <a:latin typeface="David" panose="020E0502060401010101" pitchFamily="34" charset="-79"/>
                <a:cs typeface="David" panose="020E0502060401010101" pitchFamily="34" charset="-79"/>
              </a:rPr>
              <a:t>המלצות</a:t>
            </a:r>
            <a:r>
              <a:rPr lang="he-IL" b="1" dirty="0" smtClean="0">
                <a:latin typeface="David" panose="020E0502060401010101" pitchFamily="34" charset="-79"/>
                <a:cs typeface="David" panose="020E0502060401010101" pitchFamily="34" charset="-79"/>
              </a:rPr>
              <a:t> </a:t>
            </a:r>
            <a:r>
              <a:rPr lang="he-IL" b="1" dirty="0" smtClean="0">
                <a:solidFill>
                  <a:schemeClr val="accent3">
                    <a:lumMod val="75000"/>
                  </a:schemeClr>
                </a:solidFill>
                <a:latin typeface="David" panose="020E0502060401010101" pitchFamily="34" charset="-79"/>
                <a:cs typeface="David" panose="020E0502060401010101" pitchFamily="34" charset="-79"/>
              </a:rPr>
              <a:t>1</a:t>
            </a:r>
            <a:endParaRPr lang="he-IL" b="1" dirty="0">
              <a:solidFill>
                <a:schemeClr val="accent3">
                  <a:lumMod val="75000"/>
                </a:schemeClr>
              </a:solidFill>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1187624" y="1124744"/>
            <a:ext cx="7746064" cy="5123656"/>
          </a:xfrm>
        </p:spPr>
        <p:txBody>
          <a:bodyPr>
            <a:normAutofit/>
          </a:bodyPr>
          <a:lstStyle/>
          <a:p>
            <a:pPr algn="just"/>
            <a:r>
              <a:rPr lang="he-IL" sz="2400" dirty="0">
                <a:solidFill>
                  <a:srgbClr val="002060"/>
                </a:solidFill>
                <a:latin typeface="David" panose="020E0502060401010101" pitchFamily="34" charset="-79"/>
                <a:cs typeface="David" panose="020E0502060401010101" pitchFamily="34" charset="-79"/>
              </a:rPr>
              <a:t>יש להסדיר את העסקים בישובים. באמצעות איתור ומיפוי העסקים השונים. בדיקת התכניות, שיתוף בעלי העסקים, הוועדים המקומיים והגדרת לוחות הזמנים להסדרתם. </a:t>
            </a:r>
            <a:endParaRPr lang="en-US" sz="2400" dirty="0">
              <a:solidFill>
                <a:srgbClr val="002060"/>
              </a:solidFill>
              <a:latin typeface="David" panose="020E0502060401010101" pitchFamily="34" charset="-79"/>
              <a:cs typeface="David" panose="020E0502060401010101" pitchFamily="34" charset="-79"/>
            </a:endParaRPr>
          </a:p>
          <a:p>
            <a:pPr algn="just"/>
            <a:r>
              <a:rPr lang="he-IL" sz="2400" dirty="0">
                <a:solidFill>
                  <a:srgbClr val="002060"/>
                </a:solidFill>
                <a:latin typeface="David" panose="020E0502060401010101" pitchFamily="34" charset="-79"/>
                <a:cs typeface="David" panose="020E0502060401010101" pitchFamily="34" charset="-79"/>
              </a:rPr>
              <a:t>יש לקיים </a:t>
            </a:r>
            <a:r>
              <a:rPr lang="he-IL" sz="2400" b="1" dirty="0">
                <a:solidFill>
                  <a:srgbClr val="002060"/>
                </a:solidFill>
                <a:latin typeface="David" panose="020E0502060401010101" pitchFamily="34" charset="-79"/>
                <a:cs typeface="David" panose="020E0502060401010101" pitchFamily="34" charset="-79"/>
              </a:rPr>
              <a:t>פורומים עתיים</a:t>
            </a:r>
            <a:r>
              <a:rPr lang="he-IL" sz="2400" dirty="0">
                <a:solidFill>
                  <a:srgbClr val="002060"/>
                </a:solidFill>
                <a:latin typeface="David" panose="020E0502060401010101" pitchFamily="34" charset="-79"/>
                <a:cs typeface="David" panose="020E0502060401010101" pitchFamily="34" charset="-79"/>
              </a:rPr>
              <a:t> , בהשתתפות גורמי רישוי עסקים , נציגי ציבור ובעלי עסקים. על מנת להסיר חסמים בתהליכי הרישוי השונים ובקידום העסקים.</a:t>
            </a:r>
            <a:endParaRPr lang="en-US" sz="2400" dirty="0">
              <a:solidFill>
                <a:srgbClr val="002060"/>
              </a:solidFill>
              <a:latin typeface="David" panose="020E0502060401010101" pitchFamily="34" charset="-79"/>
              <a:cs typeface="David" panose="020E0502060401010101" pitchFamily="34" charset="-79"/>
            </a:endParaRPr>
          </a:p>
          <a:p>
            <a:pPr algn="just"/>
            <a:r>
              <a:rPr lang="he-IL" sz="2400" dirty="0">
                <a:solidFill>
                  <a:srgbClr val="002060"/>
                </a:solidFill>
                <a:latin typeface="David" panose="020E0502060401010101" pitchFamily="34" charset="-79"/>
                <a:cs typeface="David" panose="020E0502060401010101" pitchFamily="34" charset="-79"/>
              </a:rPr>
              <a:t>יש להשלים את </a:t>
            </a:r>
            <a:r>
              <a:rPr lang="he-IL" sz="2400" b="1" dirty="0">
                <a:solidFill>
                  <a:srgbClr val="002060"/>
                </a:solidFill>
                <a:latin typeface="David" panose="020E0502060401010101" pitchFamily="34" charset="-79"/>
                <a:cs typeface="David" panose="020E0502060401010101" pitchFamily="34" charset="-79"/>
              </a:rPr>
              <a:t>ההיערכות לרפורמה </a:t>
            </a:r>
            <a:r>
              <a:rPr lang="he-IL" sz="2400" dirty="0">
                <a:solidFill>
                  <a:srgbClr val="002060"/>
                </a:solidFill>
                <a:latin typeface="David" panose="020E0502060401010101" pitchFamily="34" charset="-79"/>
                <a:cs typeface="David" panose="020E0502060401010101" pitchFamily="34" charset="-79"/>
              </a:rPr>
              <a:t>בהתאם להנחיות משרד הפנים. (בכל התחומים כמצוין לעיל).</a:t>
            </a:r>
            <a:endParaRPr lang="en-US" sz="2400" dirty="0">
              <a:solidFill>
                <a:srgbClr val="002060"/>
              </a:solidFill>
              <a:latin typeface="David" panose="020E0502060401010101" pitchFamily="34" charset="-79"/>
              <a:cs typeface="David" panose="020E0502060401010101" pitchFamily="34" charset="-79"/>
            </a:endParaRPr>
          </a:p>
          <a:p>
            <a:pPr algn="just"/>
            <a:r>
              <a:rPr lang="he-IL" sz="2400" b="1" dirty="0">
                <a:solidFill>
                  <a:srgbClr val="002060"/>
                </a:solidFill>
                <a:latin typeface="David" panose="020E0502060401010101" pitchFamily="34" charset="-79"/>
                <a:cs typeface="David" panose="020E0502060401010101" pitchFamily="34" charset="-79"/>
              </a:rPr>
              <a:t>יש לפעול להסדרת חריגות רישוי עסקים מתוך אחריות המועצה לשלום ובריאות הציבור.</a:t>
            </a:r>
            <a:endParaRPr lang="en-US" sz="2400" dirty="0">
              <a:solidFill>
                <a:srgbClr val="002060"/>
              </a:solidFill>
              <a:latin typeface="David" panose="020E0502060401010101" pitchFamily="34" charset="-79"/>
              <a:cs typeface="David" panose="020E0502060401010101" pitchFamily="34" charset="-79"/>
            </a:endParaRPr>
          </a:p>
          <a:p>
            <a:endParaRPr lang="he-IL" sz="2000" dirty="0">
              <a:solidFill>
                <a:srgbClr val="002060"/>
              </a:solidFill>
            </a:endParaRPr>
          </a:p>
        </p:txBody>
      </p:sp>
    </p:spTree>
    <p:extLst>
      <p:ext uri="{BB962C8B-B14F-4D97-AF65-F5344CB8AC3E}">
        <p14:creationId xmlns:p14="http://schemas.microsoft.com/office/powerpoint/2010/main" val="450671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0"/>
            <a:ext cx="8229600" cy="908720"/>
          </a:xfrm>
        </p:spPr>
        <p:txBody>
          <a:bodyPr>
            <a:normAutofit fontScale="90000"/>
          </a:bodyPr>
          <a:lstStyle/>
          <a:p>
            <a:pPr lvl="0" algn="ctr"/>
            <a:r>
              <a:rPr lang="he-IL" b="1" dirty="0" smtClean="0">
                <a:solidFill>
                  <a:schemeClr val="accent3">
                    <a:lumMod val="75000"/>
                  </a:schemeClr>
                </a:solidFill>
                <a:latin typeface="David" panose="020E0502060401010101" pitchFamily="34" charset="-79"/>
                <a:cs typeface="David" panose="020E0502060401010101" pitchFamily="34" charset="-79"/>
              </a:rPr>
              <a:t>מטרת הביקורת </a:t>
            </a:r>
            <a:r>
              <a:rPr lang="en-US" sz="3200" dirty="0" smtClean="0"/>
              <a:t/>
            </a:r>
            <a:br>
              <a:rPr lang="en-US" sz="3200" dirty="0" smtClean="0"/>
            </a:br>
            <a:endParaRPr lang="he-IL" dirty="0"/>
          </a:p>
        </p:txBody>
      </p:sp>
      <p:sp>
        <p:nvSpPr>
          <p:cNvPr id="3" name="מציין מיקום תוכן 2"/>
          <p:cNvSpPr>
            <a:spLocks noGrp="1"/>
          </p:cNvSpPr>
          <p:nvPr>
            <p:ph idx="1"/>
          </p:nvPr>
        </p:nvSpPr>
        <p:spPr>
          <a:xfrm>
            <a:off x="971600" y="908720"/>
            <a:ext cx="7715200" cy="5616624"/>
          </a:xfrm>
        </p:spPr>
        <p:txBody>
          <a:bodyPr>
            <a:normAutofit lnSpcReduction="10000"/>
          </a:bodyPr>
          <a:lstStyle/>
          <a:p>
            <a:r>
              <a:rPr lang="he-IL" b="1" dirty="0" smtClean="0">
                <a:solidFill>
                  <a:srgbClr val="002060"/>
                </a:solidFill>
                <a:latin typeface="David" panose="020E0502060401010101" pitchFamily="34" charset="-79"/>
                <a:cs typeface="David" panose="020E0502060401010101" pitchFamily="34" charset="-79"/>
              </a:rPr>
              <a:t>בחינת </a:t>
            </a:r>
            <a:r>
              <a:rPr lang="he-IL" b="1" dirty="0">
                <a:solidFill>
                  <a:srgbClr val="002060"/>
                </a:solidFill>
                <a:latin typeface="David" panose="020E0502060401010101" pitchFamily="34" charset="-79"/>
                <a:cs typeface="David" panose="020E0502060401010101" pitchFamily="34" charset="-79"/>
              </a:rPr>
              <a:t>ניהול תחום רישוי העסקים: עמידה בהוראות החוק,  מוכנות לרפורמה, מדיניות,  פיקוח ובקרה</a:t>
            </a:r>
            <a:r>
              <a:rPr lang="he-IL" b="1" dirty="0" smtClean="0">
                <a:solidFill>
                  <a:srgbClr val="002060"/>
                </a:solidFill>
                <a:latin typeface="David" panose="020E0502060401010101" pitchFamily="34" charset="-79"/>
                <a:cs typeface="David" panose="020E0502060401010101" pitchFamily="34" charset="-79"/>
              </a:rPr>
              <a:t>.</a:t>
            </a:r>
          </a:p>
          <a:p>
            <a:pPr marL="0" indent="0">
              <a:buNone/>
            </a:pPr>
            <a:r>
              <a:rPr lang="he-IL" b="1" dirty="0" smtClean="0">
                <a:solidFill>
                  <a:srgbClr val="002060"/>
                </a:solidFill>
                <a:latin typeface="David" panose="020E0502060401010101" pitchFamily="34" charset="-79"/>
                <a:cs typeface="David" panose="020E0502060401010101" pitchFamily="34" charset="-79"/>
              </a:rPr>
              <a:t>  </a:t>
            </a:r>
            <a:endParaRPr lang="en-US" sz="2800" dirty="0">
              <a:solidFill>
                <a:srgbClr val="002060"/>
              </a:solidFill>
              <a:latin typeface="David" panose="020E0502060401010101" pitchFamily="34" charset="-79"/>
              <a:cs typeface="David" panose="020E0502060401010101" pitchFamily="34" charset="-79"/>
            </a:endParaRPr>
          </a:p>
          <a:p>
            <a:pPr marL="0" lvl="0" indent="0" algn="ctr">
              <a:buNone/>
            </a:pPr>
            <a:r>
              <a:rPr lang="he-IL" b="1" dirty="0">
                <a:solidFill>
                  <a:schemeClr val="accent3">
                    <a:lumMod val="75000"/>
                  </a:schemeClr>
                </a:solidFill>
                <a:latin typeface="David" panose="020E0502060401010101" pitchFamily="34" charset="-79"/>
                <a:cs typeface="David" panose="020E0502060401010101" pitchFamily="34" charset="-79"/>
              </a:rPr>
              <a:t>מיקוד הביקורת:</a:t>
            </a:r>
            <a:endParaRPr lang="en-US" sz="2000" b="1" dirty="0">
              <a:solidFill>
                <a:schemeClr val="accent3">
                  <a:lumMod val="75000"/>
                </a:schemeClr>
              </a:solidFill>
              <a:latin typeface="David" panose="020E0502060401010101" pitchFamily="34" charset="-79"/>
              <a:cs typeface="David" panose="020E0502060401010101" pitchFamily="34" charset="-79"/>
            </a:endParaRPr>
          </a:p>
          <a:p>
            <a:pPr lvl="1"/>
            <a:r>
              <a:rPr lang="he-IL" dirty="0">
                <a:solidFill>
                  <a:srgbClr val="002060"/>
                </a:solidFill>
                <a:latin typeface="David" panose="020E0502060401010101" pitchFamily="34" charset="-79"/>
                <a:cs typeface="David" panose="020E0502060401010101" pitchFamily="34" charset="-79"/>
              </a:rPr>
              <a:t>מדיניות רישוי עסקים במועצה,  מידע, גבייה, פיקוח ואכיפה.</a:t>
            </a:r>
            <a:endParaRPr lang="en-US" dirty="0">
              <a:solidFill>
                <a:srgbClr val="002060"/>
              </a:solidFill>
              <a:latin typeface="David" panose="020E0502060401010101" pitchFamily="34" charset="-79"/>
              <a:cs typeface="David" panose="020E0502060401010101" pitchFamily="34" charset="-79"/>
            </a:endParaRPr>
          </a:p>
          <a:p>
            <a:pPr lvl="1"/>
            <a:r>
              <a:rPr lang="he-IL" dirty="0">
                <a:solidFill>
                  <a:srgbClr val="002060"/>
                </a:solidFill>
                <a:latin typeface="David" panose="020E0502060401010101" pitchFamily="34" charset="-79"/>
                <a:cs typeface="David" panose="020E0502060401010101" pitchFamily="34" charset="-79"/>
              </a:rPr>
              <a:t>בדיקת, תהליכי רישוי העסקים בשלבים השונים.</a:t>
            </a:r>
            <a:endParaRPr lang="en-US" dirty="0">
              <a:solidFill>
                <a:srgbClr val="002060"/>
              </a:solidFill>
              <a:latin typeface="David" panose="020E0502060401010101" pitchFamily="34" charset="-79"/>
              <a:cs typeface="David" panose="020E0502060401010101" pitchFamily="34" charset="-79"/>
            </a:endParaRPr>
          </a:p>
          <a:p>
            <a:pPr lvl="1"/>
            <a:r>
              <a:rPr lang="he-IL" dirty="0">
                <a:solidFill>
                  <a:srgbClr val="002060"/>
                </a:solidFill>
                <a:latin typeface="David" panose="020E0502060401010101" pitchFamily="34" charset="-79"/>
                <a:cs typeface="David" panose="020E0502060401010101" pitchFamily="34" charset="-79"/>
              </a:rPr>
              <a:t>נהלים ובעלי תפקידים מקצועיים והכשרתם.</a:t>
            </a:r>
            <a:endParaRPr lang="en-US" dirty="0">
              <a:solidFill>
                <a:srgbClr val="002060"/>
              </a:solidFill>
              <a:latin typeface="David" panose="020E0502060401010101" pitchFamily="34" charset="-79"/>
              <a:cs typeface="David" panose="020E0502060401010101" pitchFamily="34" charset="-79"/>
            </a:endParaRPr>
          </a:p>
          <a:p>
            <a:pPr lvl="1"/>
            <a:r>
              <a:rPr lang="he-IL" dirty="0">
                <a:solidFill>
                  <a:srgbClr val="002060"/>
                </a:solidFill>
                <a:latin typeface="David" panose="020E0502060401010101" pitchFamily="34" charset="-79"/>
                <a:cs typeface="David" panose="020E0502060401010101" pitchFamily="34" charset="-79"/>
              </a:rPr>
              <a:t>איתור, בדיקה וטיפול בעסקים הפועלים ללא רישיון /  תהליכי רישוי.</a:t>
            </a:r>
            <a:endParaRPr lang="en-US" dirty="0">
              <a:solidFill>
                <a:srgbClr val="002060"/>
              </a:solidFill>
              <a:latin typeface="David" panose="020E0502060401010101" pitchFamily="34" charset="-79"/>
              <a:cs typeface="David" panose="020E0502060401010101" pitchFamily="34" charset="-79"/>
            </a:endParaRPr>
          </a:p>
          <a:p>
            <a:pPr lvl="1"/>
            <a:r>
              <a:rPr lang="he-IL" dirty="0">
                <a:solidFill>
                  <a:srgbClr val="002060"/>
                </a:solidFill>
                <a:latin typeface="David" panose="020E0502060401010101" pitchFamily="34" charset="-79"/>
                <a:cs typeface="David" panose="020E0502060401010101" pitchFamily="34" charset="-79"/>
              </a:rPr>
              <a:t>היערכות המועצה ליישום הרפורמה ברישוי עסקים.</a:t>
            </a:r>
            <a:endParaRPr lang="en-US" dirty="0">
              <a:solidFill>
                <a:srgbClr val="002060"/>
              </a:solidFill>
              <a:latin typeface="David" panose="020E0502060401010101" pitchFamily="34" charset="-79"/>
              <a:cs typeface="David" panose="020E0502060401010101" pitchFamily="34" charset="-79"/>
            </a:endParaRPr>
          </a:p>
          <a:p>
            <a:endParaRPr lang="he-IL" dirty="0">
              <a:solidFill>
                <a:srgbClr val="002060"/>
              </a:solidFill>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37469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116632"/>
            <a:ext cx="7498080" cy="936104"/>
          </a:xfrm>
        </p:spPr>
        <p:txBody>
          <a:bodyPr/>
          <a:lstStyle/>
          <a:p>
            <a:pPr algn="ctr"/>
            <a:r>
              <a:rPr lang="he-IL" b="1" dirty="0" smtClean="0">
                <a:solidFill>
                  <a:schemeClr val="accent3">
                    <a:lumMod val="75000"/>
                  </a:schemeClr>
                </a:solidFill>
                <a:latin typeface="David" panose="020E0502060401010101" pitchFamily="34" charset="-79"/>
                <a:cs typeface="David" panose="020E0502060401010101" pitchFamily="34" charset="-79"/>
              </a:rPr>
              <a:t>כוח אדם והכשרות</a:t>
            </a:r>
            <a:endParaRPr lang="he-IL" b="1" dirty="0">
              <a:solidFill>
                <a:schemeClr val="accent3">
                  <a:lumMod val="75000"/>
                </a:schemeClr>
              </a:solidFill>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971600" y="1268760"/>
            <a:ext cx="7992888" cy="5256584"/>
          </a:xfrm>
        </p:spPr>
        <p:txBody>
          <a:bodyPr>
            <a:noAutofit/>
          </a:bodyPr>
          <a:lstStyle/>
          <a:p>
            <a:pPr marL="114300" indent="0" algn="just">
              <a:buNone/>
            </a:pPr>
            <a:r>
              <a:rPr lang="he-IL" sz="2000" b="1" dirty="0">
                <a:latin typeface="David" panose="020E0502060401010101" pitchFamily="34" charset="-79"/>
                <a:cs typeface="David" panose="020E0502060401010101" pitchFamily="34" charset="-79"/>
              </a:rPr>
              <a:t>מנהל רישוי עסקים-</a:t>
            </a:r>
            <a:r>
              <a:rPr lang="he-IL" sz="2000" dirty="0">
                <a:latin typeface="David" panose="020E0502060401010101" pitchFamily="34" charset="-79"/>
                <a:cs typeface="David" panose="020E0502060401010101" pitchFamily="34" charset="-79"/>
              </a:rPr>
              <a:t> גזברית המועצה הינה אחראית על פקידה הממלאת תפקיד מזכירת רישוי עסקים. מבדיקת הביקורת עולה כי, לא ניתן כתב מינוי לגזברית כמנהלת רישוי עסקים. </a:t>
            </a:r>
            <a:endParaRPr lang="en-US" sz="2000" dirty="0">
              <a:latin typeface="David" panose="020E0502060401010101" pitchFamily="34" charset="-79"/>
              <a:cs typeface="David" panose="020E0502060401010101" pitchFamily="34" charset="-79"/>
            </a:endParaRPr>
          </a:p>
          <a:p>
            <a:pPr marL="0" indent="0">
              <a:buNone/>
            </a:pPr>
            <a:r>
              <a:rPr lang="he-IL" sz="2000" b="1" dirty="0" smtClean="0">
                <a:latin typeface="David" panose="020E0502060401010101" pitchFamily="34" charset="-79"/>
                <a:cs typeface="David" panose="020E0502060401010101" pitchFamily="34" charset="-79"/>
              </a:rPr>
              <a:t>                               המנהלת </a:t>
            </a:r>
            <a:r>
              <a:rPr lang="he-IL" sz="2000" b="1" dirty="0">
                <a:latin typeface="David" panose="020E0502060401010101" pitchFamily="34" charset="-79"/>
                <a:cs typeface="David" panose="020E0502060401010101" pitchFamily="34" charset="-79"/>
              </a:rPr>
              <a:t>בפועל לא עברה כל הכשרה בנושא.</a:t>
            </a:r>
            <a:endParaRPr lang="en-US" sz="2000" dirty="0">
              <a:latin typeface="David" panose="020E0502060401010101" pitchFamily="34" charset="-79"/>
              <a:cs typeface="David" panose="020E0502060401010101" pitchFamily="34" charset="-79"/>
            </a:endParaRPr>
          </a:p>
          <a:p>
            <a:r>
              <a:rPr lang="he-IL" sz="2000" b="1" dirty="0">
                <a:latin typeface="David" panose="020E0502060401010101" pitchFamily="34" charset="-79"/>
                <a:cs typeface="David" panose="020E0502060401010101" pitchFamily="34" charset="-79"/>
              </a:rPr>
              <a:t>רכזת רישוי עסקים</a:t>
            </a:r>
            <a:r>
              <a:rPr lang="he-IL" sz="2000" dirty="0">
                <a:latin typeface="David" panose="020E0502060401010101" pitchFamily="34" charset="-79"/>
                <a:cs typeface="David" panose="020E0502060401010101" pitchFamily="34" charset="-79"/>
              </a:rPr>
              <a:t>- קיימת פקידה המוגדרת כמזכירת תברואה העוסקת בפועל כרכזת רישוי עסקים. </a:t>
            </a:r>
            <a:endParaRPr lang="en-US" sz="2000" dirty="0">
              <a:latin typeface="David" panose="020E0502060401010101" pitchFamily="34" charset="-79"/>
              <a:cs typeface="David" panose="020E0502060401010101" pitchFamily="34" charset="-79"/>
            </a:endParaRPr>
          </a:p>
          <a:p>
            <a:pPr marL="0" indent="0" algn="just">
              <a:buNone/>
            </a:pPr>
            <a:r>
              <a:rPr lang="he-IL" sz="2000" dirty="0" smtClean="0">
                <a:latin typeface="David" panose="020E0502060401010101" pitchFamily="34" charset="-79"/>
                <a:cs typeface="David" panose="020E0502060401010101" pitchFamily="34" charset="-79"/>
              </a:rPr>
              <a:t>    מבדיקת </a:t>
            </a:r>
            <a:r>
              <a:rPr lang="he-IL" sz="2000" dirty="0">
                <a:latin typeface="David" panose="020E0502060401010101" pitchFamily="34" charset="-79"/>
                <a:cs typeface="David" panose="020E0502060401010101" pitchFamily="34" charset="-79"/>
              </a:rPr>
              <a:t>הביקורת עולה כי, לא ניתן לה כתב מינוי ולא הוגדר תפקידה  כמתחייב.</a:t>
            </a:r>
            <a:endParaRPr lang="en-US" sz="2000" dirty="0">
              <a:latin typeface="David" panose="020E0502060401010101" pitchFamily="34" charset="-79"/>
              <a:cs typeface="David" panose="020E0502060401010101" pitchFamily="34" charset="-79"/>
            </a:endParaRPr>
          </a:p>
          <a:p>
            <a:pPr marL="0" indent="0" algn="just">
              <a:buNone/>
            </a:pPr>
            <a:r>
              <a:rPr lang="he-IL" sz="2000" b="1" dirty="0" smtClean="0">
                <a:latin typeface="David" panose="020E0502060401010101" pitchFamily="34" charset="-79"/>
                <a:cs typeface="David" panose="020E0502060401010101" pitchFamily="34" charset="-79"/>
              </a:rPr>
              <a:t>                           הרכזת </a:t>
            </a:r>
            <a:r>
              <a:rPr lang="he-IL" sz="2000" b="1" dirty="0">
                <a:latin typeface="David" panose="020E0502060401010101" pitchFamily="34" charset="-79"/>
                <a:cs typeface="David" panose="020E0502060401010101" pitchFamily="34" charset="-79"/>
              </a:rPr>
              <a:t>עברה הכשרה מקצועית כמתחייב</a:t>
            </a:r>
            <a:r>
              <a:rPr lang="he-IL" sz="2000" dirty="0">
                <a:latin typeface="David" panose="020E0502060401010101" pitchFamily="34" charset="-79"/>
                <a:cs typeface="David" panose="020E0502060401010101" pitchFamily="34" charset="-79"/>
              </a:rPr>
              <a:t>.</a:t>
            </a:r>
            <a:endParaRPr lang="en-US" sz="2000" dirty="0">
              <a:latin typeface="David" panose="020E0502060401010101" pitchFamily="34" charset="-79"/>
              <a:cs typeface="David" panose="020E0502060401010101" pitchFamily="34" charset="-79"/>
            </a:endParaRPr>
          </a:p>
          <a:p>
            <a:pPr algn="just"/>
            <a:r>
              <a:rPr lang="he-IL" sz="2000" b="1" dirty="0">
                <a:latin typeface="David" panose="020E0502060401010101" pitchFamily="34" charset="-79"/>
                <a:cs typeface="David" panose="020E0502060401010101" pitchFamily="34" charset="-79"/>
              </a:rPr>
              <a:t>מפקח רישוי עסקים</a:t>
            </a:r>
            <a:r>
              <a:rPr lang="he-IL" sz="2000" dirty="0">
                <a:latin typeface="David" panose="020E0502060401010101" pitchFamily="34" charset="-79"/>
                <a:cs typeface="David" panose="020E0502060401010101" pitchFamily="34" charset="-79"/>
              </a:rPr>
              <a:t>- מבדיקת הביקורת עולה כי, לא מתבצע כל הליך פיקוח על העסקים במועצה . לטענת גזברית המועצה , קיים מפקח רב תכליתי שאמור לבצע ביקורת ופיקוח ברישוי עסקים. הביקורת מציינת כי מפקח זה לא הוכשר לייעודו ולא הוסמך ע"י גורמי המועצה בנדון.</a:t>
            </a:r>
            <a:endParaRPr lang="en-US" sz="2000" dirty="0">
              <a:latin typeface="David" panose="020E0502060401010101" pitchFamily="34" charset="-79"/>
              <a:cs typeface="David" panose="020E0502060401010101" pitchFamily="34" charset="-79"/>
            </a:endParaRPr>
          </a:p>
          <a:p>
            <a:pPr algn="just"/>
            <a:r>
              <a:rPr lang="he-IL" sz="2000" b="1" dirty="0">
                <a:latin typeface="David" panose="020E0502060401010101" pitchFamily="34" charset="-79"/>
                <a:cs typeface="David" panose="020E0502060401010101" pitchFamily="34" charset="-79"/>
              </a:rPr>
              <a:t>מבדיקת הביקורת עולה כי, לא מתקיים שילוב זרועות ושיתוף פעולה ומידע בין מפקח הארנונה, הבריאות ותכנון ובניה למערכת רישוי עסקים </a:t>
            </a:r>
            <a:r>
              <a:rPr lang="he-IL" sz="2000" dirty="0">
                <a:latin typeface="David" panose="020E0502060401010101" pitchFamily="34" charset="-79"/>
                <a:cs typeface="David" panose="020E0502060401010101" pitchFamily="34" charset="-79"/>
              </a:rPr>
              <a:t>. דבר הפוגע במידע וביכולת האכיפה של המועצה.</a:t>
            </a:r>
            <a:endParaRPr lang="en-US" sz="2000" dirty="0">
              <a:latin typeface="David" panose="020E0502060401010101" pitchFamily="34" charset="-79"/>
              <a:cs typeface="David" panose="020E0502060401010101" pitchFamily="34" charset="-79"/>
            </a:endParaRPr>
          </a:p>
          <a:p>
            <a:pPr algn="just"/>
            <a:endParaRPr lang="he-IL" sz="2000" dirty="0"/>
          </a:p>
        </p:txBody>
      </p:sp>
    </p:spTree>
    <p:extLst>
      <p:ext uri="{BB962C8B-B14F-4D97-AF65-F5344CB8AC3E}">
        <p14:creationId xmlns:p14="http://schemas.microsoft.com/office/powerpoint/2010/main" val="33690904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solidFill>
                  <a:schemeClr val="accent3">
                    <a:lumMod val="75000"/>
                  </a:schemeClr>
                </a:solidFill>
                <a:latin typeface="David" panose="020E0502060401010101" pitchFamily="34" charset="-79"/>
                <a:cs typeface="David" panose="020E0502060401010101" pitchFamily="34" charset="-79"/>
              </a:rPr>
              <a:t>פיקוח ואכיפה</a:t>
            </a:r>
            <a:endParaRPr lang="he-IL" b="1" dirty="0">
              <a:solidFill>
                <a:schemeClr val="accent3">
                  <a:lumMod val="75000"/>
                </a:schemeClr>
              </a:solidFill>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p:txBody>
          <a:bodyPr>
            <a:normAutofit fontScale="92500"/>
          </a:bodyPr>
          <a:lstStyle/>
          <a:p>
            <a:pPr lvl="1" algn="just"/>
            <a:r>
              <a:rPr lang="he-IL" b="1" dirty="0">
                <a:latin typeface="David" panose="020E0502060401010101" pitchFamily="34" charset="-79"/>
                <a:cs typeface="David" panose="020E0502060401010101" pitchFamily="34" charset="-79"/>
              </a:rPr>
              <a:t>אין מדיניות אכיפה בנושא רישוי עסקים.</a:t>
            </a:r>
            <a:endParaRPr lang="en-US" dirty="0">
              <a:latin typeface="David" panose="020E0502060401010101" pitchFamily="34" charset="-79"/>
              <a:cs typeface="David" panose="020E0502060401010101" pitchFamily="34" charset="-79"/>
            </a:endParaRPr>
          </a:p>
          <a:p>
            <a:pPr lvl="1" algn="just"/>
            <a:r>
              <a:rPr lang="he-IL" b="1" dirty="0">
                <a:latin typeface="David" panose="020E0502060401010101" pitchFamily="34" charset="-79"/>
                <a:cs typeface="David" panose="020E0502060401010101" pitchFamily="34" charset="-79"/>
              </a:rPr>
              <a:t>לא מתקיים פיקוח פיזי באמצעות יציאה לשטח וביקור בעסקים בדגש על העסקים הקטנים הישובים.</a:t>
            </a:r>
            <a:endParaRPr lang="en-US" dirty="0">
              <a:latin typeface="David" panose="020E0502060401010101" pitchFamily="34" charset="-79"/>
              <a:cs typeface="David" panose="020E0502060401010101" pitchFamily="34" charset="-79"/>
            </a:endParaRPr>
          </a:p>
          <a:p>
            <a:pPr lvl="1" algn="just"/>
            <a:r>
              <a:rPr lang="he-IL" b="1" dirty="0">
                <a:latin typeface="David" panose="020E0502060401010101" pitchFamily="34" charset="-79"/>
                <a:cs typeface="David" panose="020E0502060401010101" pitchFamily="34" charset="-79"/>
              </a:rPr>
              <a:t>לא מבוצעות ביקורות עצמאיות באופן סדור ומתועד (כחלק מתכנית עבודה). </a:t>
            </a:r>
            <a:endParaRPr lang="en-US" dirty="0">
              <a:latin typeface="David" panose="020E0502060401010101" pitchFamily="34" charset="-79"/>
              <a:cs typeface="David" panose="020E0502060401010101" pitchFamily="34" charset="-79"/>
            </a:endParaRPr>
          </a:p>
          <a:p>
            <a:pPr lvl="1" algn="just"/>
            <a:r>
              <a:rPr lang="he-IL" b="1" dirty="0">
                <a:latin typeface="David" panose="020E0502060401010101" pitchFamily="34" charset="-79"/>
                <a:cs typeface="David" panose="020E0502060401010101" pitchFamily="34" charset="-79"/>
              </a:rPr>
              <a:t>לא מתקיים שיתוף פעולה בנושא עם הנהלות וראשי הוועדים בישובים.</a:t>
            </a:r>
            <a:endParaRPr lang="en-US" dirty="0">
              <a:latin typeface="David" panose="020E0502060401010101" pitchFamily="34" charset="-79"/>
              <a:cs typeface="David" panose="020E0502060401010101" pitchFamily="34" charset="-79"/>
            </a:endParaRPr>
          </a:p>
          <a:p>
            <a:pPr lvl="1" algn="just"/>
            <a:r>
              <a:rPr lang="he-IL" b="1" dirty="0">
                <a:latin typeface="David" panose="020E0502060401010101" pitchFamily="34" charset="-79"/>
                <a:cs typeface="David" panose="020E0502060401010101" pitchFamily="34" charset="-79"/>
              </a:rPr>
              <a:t>הביקורת מציינת כי, מתבצעות ביקורות עצמאיות וחלקיות ע"י וטרינר המועצה,  ועל ידי מפקח התברואה . בנוסף, מתבצעות על פי הצורך ביקורות על ידי משרד הבריאות המלוות על ידי אחראית רישוי עסקים.</a:t>
            </a:r>
            <a:endParaRPr lang="en-US"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471180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116632"/>
            <a:ext cx="7498080" cy="936104"/>
          </a:xfrm>
        </p:spPr>
        <p:txBody>
          <a:bodyPr/>
          <a:lstStyle/>
          <a:p>
            <a:pPr algn="ctr"/>
            <a:r>
              <a:rPr lang="he-IL" b="1" dirty="0" smtClean="0">
                <a:solidFill>
                  <a:schemeClr val="accent3">
                    <a:lumMod val="75000"/>
                  </a:schemeClr>
                </a:solidFill>
                <a:latin typeface="David" panose="020E0502060401010101" pitchFamily="34" charset="-79"/>
                <a:cs typeface="David" panose="020E0502060401010101" pitchFamily="34" charset="-79"/>
              </a:rPr>
              <a:t>מדיניות ומידע</a:t>
            </a:r>
            <a:endParaRPr lang="he-IL" b="1" dirty="0">
              <a:solidFill>
                <a:schemeClr val="accent3">
                  <a:lumMod val="75000"/>
                </a:schemeClr>
              </a:solidFill>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971600" y="980728"/>
            <a:ext cx="8172400" cy="5877272"/>
          </a:xfrm>
        </p:spPr>
        <p:txBody>
          <a:bodyPr>
            <a:noAutofit/>
          </a:bodyPr>
          <a:lstStyle/>
          <a:p>
            <a:pPr algn="just"/>
            <a:r>
              <a:rPr lang="he-IL" sz="2000" b="1" dirty="0">
                <a:solidFill>
                  <a:srgbClr val="FF0000"/>
                </a:solidFill>
                <a:latin typeface="David" panose="020E0502060401010101" pitchFamily="34" charset="-79"/>
                <a:cs typeface="David" panose="020E0502060401010101" pitchFamily="34" charset="-79"/>
              </a:rPr>
              <a:t>מהביקורת עולה כי , לא נקבעה/ נכתבה מדיניות רישוי עסקים במועצה.</a:t>
            </a:r>
            <a:endParaRPr lang="en-US" sz="2000" dirty="0">
              <a:solidFill>
                <a:srgbClr val="FF0000"/>
              </a:solidFill>
              <a:latin typeface="David" panose="020E0502060401010101" pitchFamily="34" charset="-79"/>
              <a:cs typeface="David" panose="020E0502060401010101" pitchFamily="34" charset="-79"/>
            </a:endParaRPr>
          </a:p>
          <a:p>
            <a:pPr algn="just"/>
            <a:r>
              <a:rPr lang="he-IL" sz="2000" b="1" dirty="0">
                <a:latin typeface="David" panose="020E0502060401010101" pitchFamily="34" charset="-79"/>
                <a:cs typeface="David" panose="020E0502060401010101" pitchFamily="34" charset="-79"/>
              </a:rPr>
              <a:t>הביקורת סבורה כי, הגדרת מדיניות רישוי עסקים מהווה בסיס לקביעת נורמות לפעילות העסקים בישובים ובמועצה ומחייבת מחשב והגדרה למיקום, סוגי העסקים הראויים ומתאימים לישובים ואתרים במועצה בהתאם לאופיים ומיקומם הגיאוגרפי.</a:t>
            </a:r>
            <a:endParaRPr lang="en-US" sz="2000" dirty="0">
              <a:latin typeface="David" panose="020E0502060401010101" pitchFamily="34" charset="-79"/>
              <a:cs typeface="David" panose="020E0502060401010101" pitchFamily="34" charset="-79"/>
            </a:endParaRPr>
          </a:p>
          <a:p>
            <a:pPr algn="just"/>
            <a:r>
              <a:rPr lang="he-IL" sz="2000" b="1" dirty="0">
                <a:latin typeface="David" panose="020E0502060401010101" pitchFamily="34" charset="-79"/>
                <a:cs typeface="David" panose="020E0502060401010101" pitchFamily="34" charset="-79"/>
              </a:rPr>
              <a:t>שקיפות וזמינות,</a:t>
            </a:r>
            <a:r>
              <a:rPr lang="he-IL" sz="2000" dirty="0">
                <a:latin typeface="David" panose="020E0502060401010101" pitchFamily="34" charset="-79"/>
                <a:cs typeface="David" panose="020E0502060401010101" pitchFamily="34" charset="-79"/>
              </a:rPr>
              <a:t> פרסום שירות ומידע לציבור בעלי העסקים (אתר אינטרנט, טפסים ותעריפים, סטטוס רישיונות, הנחיות לשילוט ופרסום, הנחיות לפתיחת עסק חדש, ועוד).</a:t>
            </a:r>
            <a:endParaRPr lang="en-US" sz="2000" dirty="0">
              <a:latin typeface="David" panose="020E0502060401010101" pitchFamily="34" charset="-79"/>
              <a:cs typeface="David" panose="020E0502060401010101" pitchFamily="34" charset="-79"/>
            </a:endParaRPr>
          </a:p>
          <a:p>
            <a:pPr algn="just"/>
            <a:r>
              <a:rPr lang="he-IL" sz="2000" b="1" dirty="0">
                <a:latin typeface="David" panose="020E0502060401010101" pitchFamily="34" charset="-79"/>
                <a:cs typeface="David" panose="020E0502060401010101" pitchFamily="34" charset="-79"/>
              </a:rPr>
              <a:t>הביקורת מציינת , כי לא קיים פרסום ושקיפות לציבור ולתושבים המעוניינים לפתוח עסקים באשר לתהליכים ולמשמעויות המתחייבות מרישוי עסקים, כמתחייב.</a:t>
            </a:r>
            <a:endParaRPr lang="en-US" sz="2000" dirty="0">
              <a:latin typeface="David" panose="020E0502060401010101" pitchFamily="34" charset="-79"/>
              <a:cs typeface="David" panose="020E0502060401010101" pitchFamily="34" charset="-79"/>
            </a:endParaRPr>
          </a:p>
          <a:p>
            <a:pPr algn="just"/>
            <a:r>
              <a:rPr lang="he-IL" sz="2000" b="1" dirty="0" smtClean="0">
                <a:latin typeface="David" panose="020E0502060401010101" pitchFamily="34" charset="-79"/>
                <a:cs typeface="David" panose="020E0502060401010101" pitchFamily="34" charset="-79"/>
              </a:rPr>
              <a:t>רמת </a:t>
            </a:r>
            <a:r>
              <a:rPr lang="he-IL" sz="2000" b="1" dirty="0">
                <a:latin typeface="David" panose="020E0502060401010101" pitchFamily="34" charset="-79"/>
                <a:cs typeface="David" panose="020E0502060401010101" pitchFamily="34" charset="-79"/>
              </a:rPr>
              <a:t>שירות, יעוץ מקצועי, שעות קבלה, נגישות במועצה לבעלי עסקים, קיום תחנת מידע לעיון ושימוש בעלי עסקים במועצה, (חוק, תקנות, צו רישוי עסקים). </a:t>
            </a:r>
            <a:endParaRPr lang="en-US" sz="2000" dirty="0">
              <a:latin typeface="David" panose="020E0502060401010101" pitchFamily="34" charset="-79"/>
              <a:cs typeface="David" panose="020E0502060401010101" pitchFamily="34" charset="-79"/>
            </a:endParaRPr>
          </a:p>
          <a:p>
            <a:pPr lvl="1" algn="just"/>
            <a:r>
              <a:rPr lang="he-IL" sz="2000" b="1" dirty="0">
                <a:latin typeface="David" panose="020E0502060401010101" pitchFamily="34" charset="-79"/>
                <a:cs typeface="David" panose="020E0502060401010101" pitchFamily="34" charset="-79"/>
              </a:rPr>
              <a:t>נמצא כי, לא מוגדר באתר המועצה זמני קבלת קהל.</a:t>
            </a:r>
            <a:endParaRPr lang="en-US" sz="2000" dirty="0">
              <a:latin typeface="David" panose="020E0502060401010101" pitchFamily="34" charset="-79"/>
              <a:cs typeface="David" panose="020E0502060401010101" pitchFamily="34" charset="-79"/>
            </a:endParaRPr>
          </a:p>
          <a:p>
            <a:pPr lvl="1" algn="just"/>
            <a:r>
              <a:rPr lang="he-IL" sz="2000" b="1" dirty="0">
                <a:latin typeface="David" panose="020E0502060401010101" pitchFamily="34" charset="-79"/>
                <a:cs typeface="David" panose="020E0502060401010101" pitchFamily="34" charset="-79"/>
              </a:rPr>
              <a:t>נמצא כי, לא קיימת תחנת מידע לבעלי עסקים במועצה, בניגוד למתחייב.</a:t>
            </a:r>
            <a:endParaRPr lang="en-US" sz="2000" dirty="0">
              <a:latin typeface="David" panose="020E0502060401010101" pitchFamily="34" charset="-79"/>
              <a:cs typeface="David" panose="020E0502060401010101" pitchFamily="34" charset="-79"/>
            </a:endParaRPr>
          </a:p>
          <a:p>
            <a:pPr lvl="1" algn="just"/>
            <a:r>
              <a:rPr lang="he-IL" sz="2000" b="1" dirty="0">
                <a:latin typeface="David" panose="020E0502060401010101" pitchFamily="34" charset="-79"/>
                <a:cs typeface="David" panose="020E0502060401010101" pitchFamily="34" charset="-79"/>
              </a:rPr>
              <a:t>נמצא כי, לא מתבצע מעקב  שוטף ובחינת חידוש רישוי עסקים במועצה לעסקים שפג תוקף רישוי העסק.</a:t>
            </a:r>
            <a:endParaRPr lang="en-US" sz="20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21337946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116632"/>
            <a:ext cx="8229600" cy="720080"/>
          </a:xfrm>
        </p:spPr>
        <p:txBody>
          <a:bodyPr>
            <a:normAutofit fontScale="90000"/>
          </a:bodyPr>
          <a:lstStyle/>
          <a:p>
            <a:pPr algn="ctr"/>
            <a:r>
              <a:rPr lang="he-IL" b="1" dirty="0" smtClean="0">
                <a:solidFill>
                  <a:schemeClr val="accent3">
                    <a:lumMod val="75000"/>
                  </a:schemeClr>
                </a:solidFill>
                <a:latin typeface="David" panose="020E0502060401010101" pitchFamily="34" charset="-79"/>
                <a:cs typeface="David" panose="020E0502060401010101" pitchFamily="34" charset="-79"/>
              </a:rPr>
              <a:t>שליטה ובקרה רישוי עסקים</a:t>
            </a:r>
            <a:endParaRPr lang="he-IL" b="1" dirty="0">
              <a:solidFill>
                <a:schemeClr val="accent3">
                  <a:lumMod val="75000"/>
                </a:schemeClr>
              </a:solidFill>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971600" y="836712"/>
            <a:ext cx="8136904" cy="5904656"/>
          </a:xfrm>
        </p:spPr>
        <p:txBody>
          <a:bodyPr>
            <a:noAutofit/>
          </a:bodyPr>
          <a:lstStyle/>
          <a:p>
            <a:pPr algn="just"/>
            <a:r>
              <a:rPr lang="he-IL" sz="2000" b="1" dirty="0">
                <a:latin typeface="David" panose="020E0502060401010101" pitchFamily="34" charset="-79"/>
                <a:cs typeface="David" panose="020E0502060401010101" pitchFamily="34" charset="-79"/>
              </a:rPr>
              <a:t>במועצה רשומים 368 עסקים טעוני רישוי, מנתוני תוכנת הניהול "רמה" נכון ל-31.12.17 רק ל-277 עסקים קיים רישוי עסק, כלומר רק ל- 75% מהעסקים יש רישיון .   ליתר העסקים הרשומים  אין רישיון עסק. </a:t>
            </a:r>
            <a:endParaRPr lang="en-US" sz="2000" dirty="0">
              <a:latin typeface="David" panose="020E0502060401010101" pitchFamily="34" charset="-79"/>
              <a:cs typeface="David" panose="020E0502060401010101" pitchFamily="34" charset="-79"/>
            </a:endParaRPr>
          </a:p>
          <a:p>
            <a:pPr algn="just"/>
            <a:r>
              <a:rPr lang="he-IL" sz="2000" b="1" dirty="0">
                <a:latin typeface="David" panose="020E0502060401010101" pitchFamily="34" charset="-79"/>
                <a:cs typeface="David" panose="020E0502060401010101" pitchFamily="34" charset="-79"/>
              </a:rPr>
              <a:t>הביקורת מציינת כי, אין למועצה כל מושג לגבי העסקים הקיימים שכן אין כל גורם פיקוח המקיים ביקורים ובחינות של העסקים. המקור היחיד למידע על העסקים הינו הרצון הטוב של בעלי העסקים לבוא למועצה ולפתוח תיק.</a:t>
            </a:r>
            <a:endParaRPr lang="en-US" sz="2000" dirty="0">
              <a:latin typeface="David" panose="020E0502060401010101" pitchFamily="34" charset="-79"/>
              <a:cs typeface="David" panose="020E0502060401010101" pitchFamily="34" charset="-79"/>
            </a:endParaRPr>
          </a:p>
          <a:p>
            <a:pPr algn="just"/>
            <a:r>
              <a:rPr lang="he-IL" sz="2000" b="1" dirty="0">
                <a:latin typeface="David" panose="020E0502060401010101" pitchFamily="34" charset="-79"/>
                <a:cs typeface="David" panose="020E0502060401010101" pitchFamily="34" charset="-79"/>
              </a:rPr>
              <a:t> תמונת מצב זו מראה על בעיה מהותית בתחום פעילות מחלקת רישוי העסקים במועצה במכלול נושאים: ליווי , תאום ומעקב מול גורמי הרישוי הארציים, אכיפה וטיפול בחידוש רישיונות ועוד.</a:t>
            </a:r>
            <a:endParaRPr lang="en-US" sz="2000" dirty="0">
              <a:latin typeface="David" panose="020E0502060401010101" pitchFamily="34" charset="-79"/>
              <a:cs typeface="David" panose="020E0502060401010101" pitchFamily="34" charset="-79"/>
            </a:endParaRPr>
          </a:p>
          <a:p>
            <a:pPr algn="just"/>
            <a:r>
              <a:rPr lang="he-IL" sz="2000" dirty="0">
                <a:latin typeface="David" panose="020E0502060401010101" pitchFamily="34" charset="-79"/>
                <a:cs typeface="David" panose="020E0502060401010101" pitchFamily="34" charset="-79"/>
              </a:rPr>
              <a:t>הביקורת מציינת כי, לאור העובדה שאין פקח רישוי עסקים, אין סיורים ובדיקות ביישובים לגבי עסקים הפועלים ללא רישוי. הנתונים בקיימים במועצה הינם לאור העסקים הפונים מרצונם לפתיחת התיק.</a:t>
            </a:r>
            <a:endParaRPr lang="en-US" sz="2000" dirty="0">
              <a:latin typeface="David" panose="020E0502060401010101" pitchFamily="34" charset="-79"/>
              <a:cs typeface="David" panose="020E0502060401010101" pitchFamily="34" charset="-79"/>
            </a:endParaRPr>
          </a:p>
          <a:p>
            <a:pPr algn="just"/>
            <a:r>
              <a:rPr lang="he-IL" sz="2000" b="1" dirty="0">
                <a:latin typeface="David" panose="020E0502060401010101" pitchFamily="34" charset="-79"/>
                <a:cs typeface="David" panose="020E0502060401010101" pitchFamily="34" charset="-79"/>
              </a:rPr>
              <a:t>מיפוי עסקים</a:t>
            </a:r>
            <a:r>
              <a:rPr lang="he-IL" sz="2000" dirty="0">
                <a:latin typeface="David" panose="020E0502060401010101" pitchFamily="34" charset="-79"/>
                <a:cs typeface="David" panose="020E0502060401010101" pitchFamily="34" charset="-79"/>
              </a:rPr>
              <a:t>, (מאגר נתונים מעודכן של בתי העסק, קיום פעולות איתור, רישום ותיעוד, מסעדות, יקבים, מרכולים, מתחמים מסחריים, רפתות, מחלבות, בריכות שחייה, מבני ציבור, תחנות תדלוק, מתקני ספורט).</a:t>
            </a:r>
            <a:endParaRPr lang="en-US" sz="2000" dirty="0">
              <a:latin typeface="David" panose="020E0502060401010101" pitchFamily="34" charset="-79"/>
              <a:cs typeface="David" panose="020E0502060401010101" pitchFamily="34" charset="-79"/>
            </a:endParaRPr>
          </a:p>
          <a:p>
            <a:pPr algn="just"/>
            <a:r>
              <a:rPr lang="he-IL" sz="2000" b="1" dirty="0">
                <a:solidFill>
                  <a:srgbClr val="FF0000"/>
                </a:solidFill>
                <a:latin typeface="David" panose="020E0502060401010101" pitchFamily="34" charset="-79"/>
                <a:cs typeface="David" panose="020E0502060401010101" pitchFamily="34" charset="-79"/>
              </a:rPr>
              <a:t>מהביקורת עולה כי, לא נערך מיפוי עסקים  בשנים האחרונות במועצה. לאור זאת קיים פער  בנתונים על העסקים בישובים לבין גורמי הרישוי.</a:t>
            </a:r>
            <a:endParaRPr lang="en-US" sz="2000" dirty="0">
              <a:solidFill>
                <a:srgbClr val="FF0000"/>
              </a:solidFill>
              <a:latin typeface="David" panose="020E0502060401010101" pitchFamily="34" charset="-79"/>
              <a:cs typeface="David" panose="020E0502060401010101" pitchFamily="34" charset="-79"/>
            </a:endParaRPr>
          </a:p>
          <a:p>
            <a:pPr algn="just"/>
            <a:endParaRPr lang="he-IL" sz="20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4213364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solidFill>
                  <a:schemeClr val="accent3">
                    <a:lumMod val="75000"/>
                  </a:schemeClr>
                </a:solidFill>
                <a:latin typeface="David" panose="020E0502060401010101" pitchFamily="34" charset="-79"/>
                <a:cs typeface="David" panose="020E0502060401010101" pitchFamily="34" charset="-79"/>
              </a:rPr>
              <a:t>שילוב זרועות בפיקוח</a:t>
            </a:r>
            <a:endParaRPr lang="he-IL" b="1" dirty="0">
              <a:solidFill>
                <a:schemeClr val="accent3">
                  <a:lumMod val="75000"/>
                </a:schemeClr>
              </a:solidFill>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p:txBody>
          <a:bodyPr>
            <a:normAutofit/>
          </a:bodyPr>
          <a:lstStyle/>
          <a:p>
            <a:pPr marL="514350" lvl="1" indent="0">
              <a:buNone/>
            </a:pPr>
            <a:r>
              <a:rPr lang="he-IL" b="1" dirty="0">
                <a:latin typeface="David" panose="020E0502060401010101" pitchFamily="34" charset="-79"/>
                <a:cs typeface="David" panose="020E0502060401010101" pitchFamily="34" charset="-79"/>
              </a:rPr>
              <a:t>בפעילויות הפיקוח במועצה קיימים מספר מפקחים בתחומים שונים:</a:t>
            </a:r>
            <a:endParaRPr lang="en-US" dirty="0">
              <a:latin typeface="David" panose="020E0502060401010101" pitchFamily="34" charset="-79"/>
              <a:cs typeface="David" panose="020E0502060401010101" pitchFamily="34" charset="-79"/>
            </a:endParaRPr>
          </a:p>
          <a:p>
            <a:pPr lvl="2"/>
            <a:r>
              <a:rPr lang="he-IL" sz="2000" b="1" dirty="0">
                <a:latin typeface="David" panose="020E0502060401010101" pitchFamily="34" charset="-79"/>
                <a:cs typeface="David" panose="020E0502060401010101" pitchFamily="34" charset="-79"/>
              </a:rPr>
              <a:t>רישוי עסקים</a:t>
            </a:r>
            <a:endParaRPr lang="en-US" sz="2000" dirty="0">
              <a:latin typeface="David" panose="020E0502060401010101" pitchFamily="34" charset="-79"/>
              <a:cs typeface="David" panose="020E0502060401010101" pitchFamily="34" charset="-79"/>
            </a:endParaRPr>
          </a:p>
          <a:p>
            <a:pPr lvl="2"/>
            <a:r>
              <a:rPr lang="he-IL" sz="2000" b="1" dirty="0">
                <a:latin typeface="David" panose="020E0502060401010101" pitchFamily="34" charset="-79"/>
                <a:cs typeface="David" panose="020E0502060401010101" pitchFamily="34" charset="-79"/>
              </a:rPr>
              <a:t>תכנון ובניה.</a:t>
            </a:r>
            <a:endParaRPr lang="en-US" sz="2000" dirty="0">
              <a:latin typeface="David" panose="020E0502060401010101" pitchFamily="34" charset="-79"/>
              <a:cs typeface="David" panose="020E0502060401010101" pitchFamily="34" charset="-79"/>
            </a:endParaRPr>
          </a:p>
          <a:p>
            <a:pPr lvl="2"/>
            <a:r>
              <a:rPr lang="he-IL" sz="2000" b="1" dirty="0">
                <a:latin typeface="David" panose="020E0502060401010101" pitchFamily="34" charset="-79"/>
                <a:cs typeface="David" panose="020E0502060401010101" pitchFamily="34" charset="-79"/>
              </a:rPr>
              <a:t>גביה.</a:t>
            </a:r>
            <a:endParaRPr lang="en-US" sz="2000" dirty="0">
              <a:latin typeface="David" panose="020E0502060401010101" pitchFamily="34" charset="-79"/>
              <a:cs typeface="David" panose="020E0502060401010101" pitchFamily="34" charset="-79"/>
            </a:endParaRPr>
          </a:p>
          <a:p>
            <a:pPr lvl="2"/>
            <a:r>
              <a:rPr lang="he-IL" sz="2000" b="1" dirty="0">
                <a:latin typeface="David" panose="020E0502060401010101" pitchFamily="34" charset="-79"/>
                <a:cs typeface="David" panose="020E0502060401010101" pitchFamily="34" charset="-79"/>
              </a:rPr>
              <a:t>שטחים פתוחים ומפגעים במרחב הציבורי.</a:t>
            </a:r>
            <a:endParaRPr lang="en-US" sz="2000" dirty="0">
              <a:latin typeface="David" panose="020E0502060401010101" pitchFamily="34" charset="-79"/>
              <a:cs typeface="David" panose="020E0502060401010101" pitchFamily="34" charset="-79"/>
            </a:endParaRPr>
          </a:p>
          <a:p>
            <a:pPr lvl="2"/>
            <a:r>
              <a:rPr lang="he-IL" sz="2000" b="1" dirty="0">
                <a:latin typeface="David" panose="020E0502060401010101" pitchFamily="34" charset="-79"/>
                <a:cs typeface="David" panose="020E0502060401010101" pitchFamily="34" charset="-79"/>
              </a:rPr>
              <a:t>כלבים </a:t>
            </a:r>
            <a:r>
              <a:rPr lang="he-IL" sz="2000" b="1" dirty="0" smtClean="0">
                <a:latin typeface="David" panose="020E0502060401010101" pitchFamily="34" charset="-79"/>
                <a:cs typeface="David" panose="020E0502060401010101" pitchFamily="34" charset="-79"/>
              </a:rPr>
              <a:t>.</a:t>
            </a:r>
          </a:p>
          <a:p>
            <a:pPr marL="0" indent="0">
              <a:buNone/>
            </a:pPr>
            <a:r>
              <a:rPr lang="he-IL" sz="2200" b="1" dirty="0">
                <a:latin typeface="David" panose="020E0502060401010101" pitchFamily="34" charset="-79"/>
                <a:cs typeface="David" panose="020E0502060401010101" pitchFamily="34" charset="-79"/>
              </a:rPr>
              <a:t>מהביקורת עולה כי, </a:t>
            </a:r>
            <a:r>
              <a:rPr lang="he-IL" sz="2200" b="1" dirty="0" smtClean="0">
                <a:latin typeface="David" panose="020E0502060401010101" pitchFamily="34" charset="-79"/>
                <a:cs typeface="David" panose="020E0502060401010101" pitchFamily="34" charset="-79"/>
              </a:rPr>
              <a:t>קיים </a:t>
            </a:r>
            <a:r>
              <a:rPr lang="he-IL" sz="2200" b="1" dirty="0">
                <a:latin typeface="David" panose="020E0502060401010101" pitchFamily="34" charset="-79"/>
                <a:cs typeface="David" panose="020E0502060401010101" pitchFamily="34" charset="-79"/>
              </a:rPr>
              <a:t>שיתוף פעולה חלקי בין מחלקות הגביה והוועדה לתכנון ובניה בכל הקשור למידע על עסקים ברחבי המועצה.</a:t>
            </a:r>
            <a:endParaRPr lang="en-US" sz="2200" dirty="0">
              <a:latin typeface="David" panose="020E0502060401010101" pitchFamily="34" charset="-79"/>
              <a:cs typeface="David" panose="020E0502060401010101" pitchFamily="34" charset="-79"/>
            </a:endParaRPr>
          </a:p>
          <a:p>
            <a:pPr lvl="2"/>
            <a:endParaRPr lang="en-US" sz="2000" dirty="0">
              <a:latin typeface="David" panose="020E0502060401010101" pitchFamily="34" charset="-79"/>
              <a:cs typeface="David" panose="020E0502060401010101" pitchFamily="34" charset="-79"/>
            </a:endParaRPr>
          </a:p>
          <a:p>
            <a:pPr marL="0" indent="0">
              <a:buNone/>
            </a:pPr>
            <a:r>
              <a:rPr lang="he-IL" sz="2000" b="1" dirty="0" smtClean="0">
                <a:solidFill>
                  <a:srgbClr val="002060"/>
                </a:solidFill>
                <a:latin typeface="David" panose="020E0502060401010101" pitchFamily="34" charset="-79"/>
                <a:cs typeface="David" panose="020E0502060401010101" pitchFamily="34" charset="-79"/>
              </a:rPr>
              <a:t>לדעת </a:t>
            </a:r>
            <a:r>
              <a:rPr lang="he-IL" sz="2000" b="1" dirty="0">
                <a:solidFill>
                  <a:srgbClr val="002060"/>
                </a:solidFill>
                <a:latin typeface="David" panose="020E0502060401010101" pitchFamily="34" charset="-79"/>
                <a:cs typeface="David" panose="020E0502060401010101" pitchFamily="34" charset="-79"/>
              </a:rPr>
              <a:t>הביקורת יש לבחון שילוב גורמי הפיקוח לניהול מרוכז ועבודה רב מערכתית                     דבר שיביא לחיסכון ויעילות בהפעלת מערך הפיקוח.</a:t>
            </a:r>
            <a:endParaRPr lang="en-US" sz="2000" dirty="0">
              <a:solidFill>
                <a:srgbClr val="002060"/>
              </a:solidFill>
              <a:latin typeface="David" panose="020E0502060401010101" pitchFamily="34" charset="-79"/>
              <a:cs typeface="David" panose="020E0502060401010101" pitchFamily="34" charset="-79"/>
            </a:endParaRPr>
          </a:p>
          <a:p>
            <a:endParaRPr lang="he-IL" sz="20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28081584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b="1" dirty="0" smtClean="0">
                <a:solidFill>
                  <a:schemeClr val="accent3">
                    <a:lumMod val="75000"/>
                  </a:schemeClr>
                </a:solidFill>
                <a:latin typeface="David" panose="020E0502060401010101" pitchFamily="34" charset="-79"/>
                <a:cs typeface="David" panose="020E0502060401010101" pitchFamily="34" charset="-79"/>
              </a:rPr>
              <a:t>רפורמה</a:t>
            </a:r>
            <a:endParaRPr lang="he-IL" b="1" dirty="0">
              <a:solidFill>
                <a:schemeClr val="accent3">
                  <a:lumMod val="75000"/>
                </a:schemeClr>
              </a:solidFill>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395536" y="1628800"/>
            <a:ext cx="8229600" cy="4857403"/>
          </a:xfrm>
        </p:spPr>
        <p:txBody>
          <a:bodyPr>
            <a:normAutofit/>
          </a:bodyPr>
          <a:lstStyle/>
          <a:p>
            <a:r>
              <a:rPr lang="he-IL" sz="2400" b="1" dirty="0">
                <a:solidFill>
                  <a:srgbClr val="FF0000"/>
                </a:solidFill>
                <a:latin typeface="David" panose="020E0502060401010101" pitchFamily="34" charset="-79"/>
                <a:cs typeface="David" panose="020E0502060401010101" pitchFamily="34" charset="-79"/>
              </a:rPr>
              <a:t>מהביקורת עולה, כי המועצה אינה ערוכה </a:t>
            </a:r>
            <a:r>
              <a:rPr lang="he-IL" sz="2400" b="1" dirty="0" smtClean="0">
                <a:solidFill>
                  <a:srgbClr val="FF0000"/>
                </a:solidFill>
                <a:latin typeface="David" panose="020E0502060401010101" pitchFamily="34" charset="-79"/>
                <a:cs typeface="David" panose="020E0502060401010101" pitchFamily="34" charset="-79"/>
              </a:rPr>
              <a:t>לרפורמה. </a:t>
            </a:r>
            <a:r>
              <a:rPr lang="he-IL" sz="2400" b="1" dirty="0">
                <a:solidFill>
                  <a:srgbClr val="FF0000"/>
                </a:solidFill>
                <a:latin typeface="David" panose="020E0502060401010101" pitchFamily="34" charset="-79"/>
                <a:cs typeface="David" panose="020E0502060401010101" pitchFamily="34" charset="-79"/>
              </a:rPr>
              <a:t>וכי בפועל, ממשיכים לפעול </a:t>
            </a:r>
            <a:r>
              <a:rPr lang="he-IL" sz="2400" b="1" dirty="0" smtClean="0">
                <a:solidFill>
                  <a:srgbClr val="FF0000"/>
                </a:solidFill>
                <a:latin typeface="David" panose="020E0502060401010101" pitchFamily="34" charset="-79"/>
                <a:cs typeface="David" panose="020E0502060401010101" pitchFamily="34" charset="-79"/>
              </a:rPr>
              <a:t>על </a:t>
            </a:r>
            <a:r>
              <a:rPr lang="he-IL" sz="2400" b="1" dirty="0">
                <a:solidFill>
                  <a:srgbClr val="FF0000"/>
                </a:solidFill>
                <a:latin typeface="David" panose="020E0502060401010101" pitchFamily="34" charset="-79"/>
                <a:cs typeface="David" panose="020E0502060401010101" pitchFamily="34" charset="-79"/>
              </a:rPr>
              <a:t>פי המתכונת הישנה. </a:t>
            </a:r>
            <a:endParaRPr lang="he-IL" sz="2400" dirty="0" smtClean="0">
              <a:solidFill>
                <a:srgbClr val="FF0000"/>
              </a:solidFill>
              <a:latin typeface="David" panose="020E0502060401010101" pitchFamily="34" charset="-79"/>
              <a:cs typeface="David" panose="020E0502060401010101" pitchFamily="34" charset="-79"/>
            </a:endParaRPr>
          </a:p>
          <a:p>
            <a:r>
              <a:rPr lang="he-IL" sz="2400" b="1" dirty="0" smtClean="0">
                <a:latin typeface="David" panose="020E0502060401010101" pitchFamily="34" charset="-79"/>
                <a:cs typeface="David" panose="020E0502060401010101" pitchFamily="34" charset="-79"/>
              </a:rPr>
              <a:t>מהביקורת </a:t>
            </a:r>
            <a:r>
              <a:rPr lang="he-IL" sz="2400" b="1" dirty="0">
                <a:latin typeface="David" panose="020E0502060401010101" pitchFamily="34" charset="-79"/>
                <a:cs typeface="David" panose="020E0502060401010101" pitchFamily="34" charset="-79"/>
              </a:rPr>
              <a:t>עולה , כי המועצה טרם נערכה ליישום הרפורמה</a:t>
            </a:r>
            <a:r>
              <a:rPr lang="he-IL" sz="2400" dirty="0">
                <a:latin typeface="David" panose="020E0502060401010101" pitchFamily="34" charset="-79"/>
                <a:cs typeface="David" panose="020E0502060401010101" pitchFamily="34" charset="-79"/>
              </a:rPr>
              <a:t>.</a:t>
            </a:r>
            <a:endParaRPr lang="en-US" sz="2400" dirty="0">
              <a:latin typeface="David" panose="020E0502060401010101" pitchFamily="34" charset="-79"/>
              <a:cs typeface="David" panose="020E0502060401010101" pitchFamily="34" charset="-79"/>
            </a:endParaRPr>
          </a:p>
          <a:p>
            <a:r>
              <a:rPr lang="he-IL" sz="2400" b="1" dirty="0">
                <a:latin typeface="David" panose="020E0502060401010101" pitchFamily="34" charset="-79"/>
                <a:cs typeface="David" panose="020E0502060401010101" pitchFamily="34" charset="-79"/>
              </a:rPr>
              <a:t>נמצא כי, טרם גובש ונכתב מפרט אחיד פנים מועצתי.</a:t>
            </a:r>
            <a:r>
              <a:rPr lang="he-IL" sz="2400" dirty="0">
                <a:latin typeface="David" panose="020E0502060401010101" pitchFamily="34" charset="-79"/>
                <a:cs typeface="David" panose="020E0502060401010101" pitchFamily="34" charset="-79"/>
              </a:rPr>
              <a:t> </a:t>
            </a:r>
            <a:endParaRPr lang="en-US" sz="2400" dirty="0">
              <a:latin typeface="David" panose="020E0502060401010101" pitchFamily="34" charset="-79"/>
              <a:cs typeface="David" panose="020E0502060401010101" pitchFamily="34" charset="-79"/>
            </a:endParaRPr>
          </a:p>
          <a:p>
            <a:r>
              <a:rPr lang="he-IL" sz="2400" b="1" dirty="0">
                <a:latin typeface="David" panose="020E0502060401010101" pitchFamily="34" charset="-79"/>
                <a:cs typeface="David" panose="020E0502060401010101" pitchFamily="34" charset="-79"/>
              </a:rPr>
              <a:t>נמצא כי, </a:t>
            </a:r>
            <a:r>
              <a:rPr lang="he-IL" sz="2400" b="1" dirty="0" smtClean="0">
                <a:latin typeface="David" panose="020E0502060401010101" pitchFamily="34" charset="-79"/>
                <a:cs typeface="David" panose="020E0502060401010101" pitchFamily="34" charset="-79"/>
              </a:rPr>
              <a:t>הכשרת פקח בתחום רישוי העסקים </a:t>
            </a:r>
            <a:r>
              <a:rPr lang="he-IL" sz="2400" b="1" dirty="0">
                <a:latin typeface="David" panose="020E0502060401010101" pitchFamily="34" charset="-79"/>
                <a:cs typeface="David" panose="020E0502060401010101" pitchFamily="34" charset="-79"/>
              </a:rPr>
              <a:t>עדיין לא הוסדר. וכי בפועל, אין פקח בתחום רישוי עסקים שיכול לאכוף </a:t>
            </a:r>
            <a:r>
              <a:rPr lang="he-IL" sz="2400" b="1" dirty="0" smtClean="0">
                <a:latin typeface="David" panose="020E0502060401010101" pitchFamily="34" charset="-79"/>
                <a:cs typeface="David" panose="020E0502060401010101" pitchFamily="34" charset="-79"/>
              </a:rPr>
              <a:t>.</a:t>
            </a:r>
            <a:endParaRPr lang="en-US" sz="2400" dirty="0">
              <a:latin typeface="David" panose="020E0502060401010101" pitchFamily="34" charset="-79"/>
              <a:cs typeface="David" panose="020E0502060401010101" pitchFamily="34" charset="-79"/>
            </a:endParaRPr>
          </a:p>
          <a:p>
            <a:r>
              <a:rPr lang="he-IL" sz="2400" b="1" dirty="0">
                <a:latin typeface="David" panose="020E0502060401010101" pitchFamily="34" charset="-79"/>
                <a:cs typeface="David" panose="020E0502060401010101" pitchFamily="34" charset="-79"/>
              </a:rPr>
              <a:t>נמצא כי,</a:t>
            </a:r>
            <a:r>
              <a:rPr lang="he-IL" sz="2400" dirty="0">
                <a:latin typeface="David" panose="020E0502060401010101" pitchFamily="34" charset="-79"/>
                <a:cs typeface="David" panose="020E0502060401010101" pitchFamily="34" charset="-79"/>
              </a:rPr>
              <a:t> </a:t>
            </a:r>
            <a:r>
              <a:rPr lang="he-IL" sz="2400" b="1" dirty="0">
                <a:latin typeface="David" panose="020E0502060401010101" pitchFamily="34" charset="-79"/>
                <a:cs typeface="David" panose="020E0502060401010101" pitchFamily="34" charset="-79"/>
              </a:rPr>
              <a:t>טרם הוקמה  ועדת השגה ברשות</a:t>
            </a:r>
            <a:r>
              <a:rPr lang="he-IL" sz="2000" b="1" dirty="0">
                <a:latin typeface="David" panose="020E0502060401010101" pitchFamily="34" charset="-79"/>
                <a:cs typeface="David" panose="020E0502060401010101" pitchFamily="34" charset="-79"/>
              </a:rPr>
              <a:t>. </a:t>
            </a:r>
            <a:endParaRPr lang="en-US" sz="2000" dirty="0">
              <a:latin typeface="David" panose="020E0502060401010101" pitchFamily="34" charset="-79"/>
              <a:cs typeface="David" panose="020E0502060401010101" pitchFamily="34" charset="-79"/>
            </a:endParaRPr>
          </a:p>
          <a:p>
            <a:endParaRPr lang="he-IL" sz="20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519064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116632"/>
            <a:ext cx="7498080" cy="864096"/>
          </a:xfrm>
        </p:spPr>
        <p:txBody>
          <a:bodyPr/>
          <a:lstStyle/>
          <a:p>
            <a:pPr algn="ctr"/>
            <a:r>
              <a:rPr lang="he-IL" b="1" dirty="0" smtClean="0">
                <a:solidFill>
                  <a:schemeClr val="accent3">
                    <a:lumMod val="75000"/>
                  </a:schemeClr>
                </a:solidFill>
                <a:latin typeface="David" panose="020E0502060401010101" pitchFamily="34" charset="-79"/>
                <a:cs typeface="David" panose="020E0502060401010101" pitchFamily="34" charset="-79"/>
              </a:rPr>
              <a:t>אירועים המוניים</a:t>
            </a:r>
            <a:endParaRPr lang="he-IL" b="1" dirty="0">
              <a:solidFill>
                <a:schemeClr val="accent3">
                  <a:lumMod val="75000"/>
                </a:schemeClr>
              </a:solidFill>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1043608" y="980728"/>
            <a:ext cx="8003232" cy="5544616"/>
          </a:xfrm>
        </p:spPr>
        <p:txBody>
          <a:bodyPr>
            <a:noAutofit/>
          </a:bodyPr>
          <a:lstStyle/>
          <a:p>
            <a:pPr algn="just"/>
            <a:r>
              <a:rPr lang="he-IL" sz="2000" dirty="0">
                <a:solidFill>
                  <a:srgbClr val="002060"/>
                </a:solidFill>
                <a:latin typeface="David" panose="020E0502060401010101" pitchFamily="34" charset="-79"/>
                <a:cs typeface="David" panose="020E0502060401010101" pitchFamily="34" charset="-79"/>
              </a:rPr>
              <a:t>אירועי המוני הוא אירוע רב משתתפים של "עינוג ציבורי" הנערך במקום פתוח או במבנה שלא יועד לכך מלכתחילה. למשל, אירועים בפארקים, בטיילת, ברחובות או בכיכרות היישוב, באולמות ובמקומות סגורים אחרים שלא יועדו לשימוש המבוקש. </a:t>
            </a:r>
            <a:endParaRPr lang="en-US" sz="2000" dirty="0">
              <a:solidFill>
                <a:srgbClr val="002060"/>
              </a:solidFill>
              <a:latin typeface="David" panose="020E0502060401010101" pitchFamily="34" charset="-79"/>
              <a:cs typeface="David" panose="020E0502060401010101" pitchFamily="34" charset="-79"/>
            </a:endParaRPr>
          </a:p>
          <a:p>
            <a:pPr algn="just"/>
            <a:r>
              <a:rPr lang="he-IL" sz="2000" b="1" dirty="0">
                <a:solidFill>
                  <a:srgbClr val="002060"/>
                </a:solidFill>
                <a:latin typeface="David" panose="020E0502060401010101" pitchFamily="34" charset="-79"/>
                <a:cs typeface="David" panose="020E0502060401010101" pitchFamily="34" charset="-79"/>
              </a:rPr>
              <a:t>במידה וכמות המשתתפים באירוע עולה על 500 משתתפים, טעון האירוע , ברישיון עסק המנופק ע"י המועצה האזורית. </a:t>
            </a:r>
            <a:endParaRPr lang="en-US" sz="2000" dirty="0">
              <a:solidFill>
                <a:srgbClr val="002060"/>
              </a:solidFill>
              <a:latin typeface="David" panose="020E0502060401010101" pitchFamily="34" charset="-79"/>
              <a:cs typeface="David" panose="020E0502060401010101" pitchFamily="34" charset="-79"/>
            </a:endParaRPr>
          </a:p>
          <a:p>
            <a:pPr lvl="0" algn="just"/>
            <a:r>
              <a:rPr lang="he-IL" sz="2000" dirty="0" smtClean="0">
                <a:latin typeface="David" panose="020E0502060401010101" pitchFamily="34" charset="-79"/>
                <a:cs typeface="David" panose="020E0502060401010101" pitchFamily="34" charset="-79"/>
              </a:rPr>
              <a:t>הופעות </a:t>
            </a:r>
            <a:r>
              <a:rPr lang="he-IL" sz="2000" dirty="0">
                <a:latin typeface="David" panose="020E0502060401010101" pitchFamily="34" charset="-79"/>
                <a:cs typeface="David" panose="020E0502060401010101" pitchFamily="34" charset="-79"/>
              </a:rPr>
              <a:t>במבנה סגור במקום שלא מיועד לכך ברישיון עסק.</a:t>
            </a:r>
            <a:endParaRPr lang="en-US" sz="2000" dirty="0">
              <a:latin typeface="David" panose="020E0502060401010101" pitchFamily="34" charset="-79"/>
              <a:cs typeface="David" panose="020E0502060401010101" pitchFamily="34" charset="-79"/>
            </a:endParaRPr>
          </a:p>
          <a:p>
            <a:pPr lvl="0" algn="just"/>
            <a:r>
              <a:rPr lang="he-IL" sz="2000" dirty="0">
                <a:latin typeface="David" panose="020E0502060401010101" pitchFamily="34" charset="-79"/>
                <a:cs typeface="David" panose="020E0502060401010101" pitchFamily="34" charset="-79"/>
              </a:rPr>
              <a:t>אירועי ספורט בנוכחות קהל מוזמן במקום תחום המיועד לצרכי אירוע הספורט.</a:t>
            </a:r>
            <a:endParaRPr lang="en-US" sz="2000" dirty="0">
              <a:latin typeface="David" panose="020E0502060401010101" pitchFamily="34" charset="-79"/>
              <a:cs typeface="David" panose="020E0502060401010101" pitchFamily="34" charset="-79"/>
            </a:endParaRPr>
          </a:p>
          <a:p>
            <a:pPr lvl="0" algn="just"/>
            <a:r>
              <a:rPr lang="he-IL" sz="2000" b="1" dirty="0">
                <a:latin typeface="David" panose="020E0502060401010101" pitchFamily="34" charset="-79"/>
                <a:cs typeface="David" panose="020E0502060401010101" pitchFamily="34" charset="-79"/>
              </a:rPr>
              <a:t>אירוע של התרחשות ציבורית המונית המורכבת מצבר אירועי משנה כמו הפעלת קהל, הרקדה, פינות אמנים </a:t>
            </a:r>
            <a:r>
              <a:rPr lang="he-IL" sz="2000" b="1" dirty="0" err="1">
                <a:latin typeface="David" panose="020E0502060401010101" pitchFamily="34" charset="-79"/>
                <a:cs typeface="David" panose="020E0502060401010101" pitchFamily="34" charset="-79"/>
              </a:rPr>
              <a:t>וכו</a:t>
            </a:r>
            <a:r>
              <a:rPr lang="he-IL" sz="2000" b="1" dirty="0">
                <a:latin typeface="David" panose="020E0502060401010101" pitchFamily="34" charset="-79"/>
                <a:cs typeface="David" panose="020E0502060401010101" pitchFamily="34" charset="-79"/>
              </a:rPr>
              <a:t>'.</a:t>
            </a:r>
            <a:endParaRPr lang="en-US" sz="2000" dirty="0">
              <a:latin typeface="David" panose="020E0502060401010101" pitchFamily="34" charset="-79"/>
              <a:cs typeface="David" panose="020E0502060401010101" pitchFamily="34" charset="-79"/>
            </a:endParaRPr>
          </a:p>
          <a:p>
            <a:pPr lvl="0" algn="just"/>
            <a:r>
              <a:rPr lang="he-IL" sz="2000" dirty="0">
                <a:latin typeface="David" panose="020E0502060401010101" pitchFamily="34" charset="-79"/>
                <a:cs typeface="David" panose="020E0502060401010101" pitchFamily="34" charset="-79"/>
              </a:rPr>
              <a:t>אירוע בו נבנים מתקנים הנדסיים זמניים כמו אוהל התכנסות, תפאורה גדולה.</a:t>
            </a:r>
            <a:endParaRPr lang="en-US" sz="2000" dirty="0">
              <a:latin typeface="David" panose="020E0502060401010101" pitchFamily="34" charset="-79"/>
              <a:cs typeface="David" panose="020E0502060401010101" pitchFamily="34" charset="-79"/>
            </a:endParaRPr>
          </a:p>
          <a:p>
            <a:pPr lvl="0" algn="just"/>
            <a:r>
              <a:rPr lang="he-IL" sz="2000" dirty="0">
                <a:latin typeface="David" panose="020E0502060401010101" pitchFamily="34" charset="-79"/>
                <a:cs typeface="David" panose="020E0502060401010101" pitchFamily="34" charset="-79"/>
              </a:rPr>
              <a:t>אצטדיון, אמפיתאטרון, אולם ספורט. (כשמספר המקומות הקבועים בו הוא מעל 500 יידרש גם אישור משרד הכלכלה</a:t>
            </a:r>
            <a:r>
              <a:rPr lang="he-IL" sz="2000" dirty="0" smtClean="0">
                <a:latin typeface="David" panose="020E0502060401010101" pitchFamily="34" charset="-79"/>
                <a:cs typeface="David" panose="020E0502060401010101" pitchFamily="34" charset="-79"/>
              </a:rPr>
              <a:t>).</a:t>
            </a:r>
          </a:p>
          <a:p>
            <a:pPr marL="0" lvl="0" indent="0" algn="just">
              <a:buNone/>
            </a:pPr>
            <a:endParaRPr lang="en-US" sz="2000" dirty="0">
              <a:latin typeface="David" panose="020E0502060401010101" pitchFamily="34" charset="-79"/>
              <a:cs typeface="David" panose="020E0502060401010101" pitchFamily="34" charset="-79"/>
            </a:endParaRPr>
          </a:p>
          <a:p>
            <a:pPr lvl="0" algn="just"/>
            <a:r>
              <a:rPr lang="he-IL" sz="2000" b="1" dirty="0">
                <a:solidFill>
                  <a:srgbClr val="FF0000"/>
                </a:solidFill>
                <a:latin typeface="David" panose="020E0502060401010101" pitchFamily="34" charset="-79"/>
                <a:cs typeface="David" panose="020E0502060401010101" pitchFamily="34" charset="-79"/>
              </a:rPr>
              <a:t>מהביקורת עולה כי, קיימת מודעות חלקית ביישובי המועצה לחובתם ברישיון עסק לאירועים מרכזיים</a:t>
            </a:r>
            <a:r>
              <a:rPr lang="he-IL" sz="2000" b="1" dirty="0">
                <a:latin typeface="David" panose="020E0502060401010101" pitchFamily="34" charset="-79"/>
                <a:cs typeface="David" panose="020E0502060401010101" pitchFamily="34" charset="-79"/>
              </a:rPr>
              <a:t>. </a:t>
            </a:r>
            <a:endParaRPr lang="en-US" sz="2000" dirty="0">
              <a:latin typeface="David" panose="020E0502060401010101" pitchFamily="34" charset="-79"/>
              <a:cs typeface="David" panose="020E0502060401010101" pitchFamily="34" charset="-79"/>
            </a:endParaRPr>
          </a:p>
          <a:p>
            <a:pPr algn="just"/>
            <a:endParaRPr lang="he-IL" sz="20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6096496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מפנה השמש">
  <a:themeElements>
    <a:clrScheme name="מפנה השמש">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מפנה השמש">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מפנה השמש">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840</TotalTime>
  <Words>1434</Words>
  <Application>Microsoft Office PowerPoint</Application>
  <PresentationFormat>‫הצגה על המסך (4:3)</PresentationFormat>
  <Paragraphs>100</Paragraphs>
  <Slides>13</Slides>
  <Notes>0</Notes>
  <HiddenSlides>0</HiddenSlides>
  <MMClips>0</MMClips>
  <ScaleCrop>false</ScaleCrop>
  <HeadingPairs>
    <vt:vector size="6" baseType="variant">
      <vt:variant>
        <vt:lpstr>גופנים בשימוש</vt:lpstr>
      </vt:variant>
      <vt:variant>
        <vt:i4>6</vt:i4>
      </vt:variant>
      <vt:variant>
        <vt:lpstr>ערכת נושא</vt:lpstr>
      </vt:variant>
      <vt:variant>
        <vt:i4>1</vt:i4>
      </vt:variant>
      <vt:variant>
        <vt:lpstr>כותרות שקופיות</vt:lpstr>
      </vt:variant>
      <vt:variant>
        <vt:i4>13</vt:i4>
      </vt:variant>
    </vt:vector>
  </HeadingPairs>
  <TitlesOfParts>
    <vt:vector size="20" baseType="lpstr">
      <vt:lpstr>Arial</vt:lpstr>
      <vt:lpstr>Calibri</vt:lpstr>
      <vt:lpstr>David</vt:lpstr>
      <vt:lpstr>Gill Sans MT</vt:lpstr>
      <vt:lpstr>Verdana</vt:lpstr>
      <vt:lpstr>Wingdings 2</vt:lpstr>
      <vt:lpstr>מפנה השמש</vt:lpstr>
      <vt:lpstr>דוח ביקורת</vt:lpstr>
      <vt:lpstr>מטרת הביקורת  </vt:lpstr>
      <vt:lpstr>כוח אדם והכשרות</vt:lpstr>
      <vt:lpstr>פיקוח ואכיפה</vt:lpstr>
      <vt:lpstr>מדיניות ומידע</vt:lpstr>
      <vt:lpstr>שליטה ובקרה רישוי עסקים</vt:lpstr>
      <vt:lpstr>שילוב זרועות בפיקוח</vt:lpstr>
      <vt:lpstr>רפורמה</vt:lpstr>
      <vt:lpstr>אירועים המוניים</vt:lpstr>
      <vt:lpstr>בריכות שחיה בישובים</vt:lpstr>
      <vt:lpstr>עיקרי הממצאים</vt:lpstr>
      <vt:lpstr>המלצות</vt:lpstr>
      <vt:lpstr>המלצות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דוח ביקורת</dc:title>
  <dc:creator>98שלמה בוזי</dc:creator>
  <cp:lastModifiedBy>יפעת שרון</cp:lastModifiedBy>
  <cp:revision>17</cp:revision>
  <cp:lastPrinted>2019-05-14T12:35:01Z</cp:lastPrinted>
  <dcterms:created xsi:type="dcterms:W3CDTF">2019-05-13T08:05:26Z</dcterms:created>
  <dcterms:modified xsi:type="dcterms:W3CDTF">2019-09-12T10:33:04Z</dcterms:modified>
</cp:coreProperties>
</file>