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6" r:id="rId11"/>
    <p:sldId id="265" r:id="rId12"/>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3" d="100"/>
          <a:sy n="83" d="100"/>
        </p:scale>
        <p:origin x="145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10" name="משולש ישר-זווית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כותרת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he-IL" smtClean="0"/>
              <a:t>לחץ כדי לערוך סגנון כותרת של תבנית בסיס</a:t>
            </a:r>
            <a:endParaRPr kumimoji="0" lang="en-US"/>
          </a:p>
        </p:txBody>
      </p:sp>
      <p:sp>
        <p:nvSpPr>
          <p:cNvPr id="17" name="כותרת משנה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e-IL" smtClean="0"/>
              <a:t>לחץ כדי לערוך סגנון כותרת משנה של תבנית בסיס</a:t>
            </a:r>
            <a:endParaRPr kumimoji="0" lang="en-US"/>
          </a:p>
        </p:txBody>
      </p:sp>
      <p:grpSp>
        <p:nvGrpSpPr>
          <p:cNvPr id="2" name="קבוצה 1"/>
          <p:cNvGrpSpPr/>
          <p:nvPr/>
        </p:nvGrpSpPr>
        <p:grpSpPr>
          <a:xfrm>
            <a:off x="-3765" y="4953000"/>
            <a:ext cx="9147765" cy="1912088"/>
            <a:chOff x="-3765" y="4832896"/>
            <a:chExt cx="9147765" cy="2032192"/>
          </a:xfrm>
        </p:grpSpPr>
        <p:sp>
          <p:nvSpPr>
            <p:cNvPr id="7" name="צורה חופשית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צורה חופשית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צורה חופשית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מחבר ישר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מציין מיקום של תאריך 29"/>
          <p:cNvSpPr>
            <a:spLocks noGrp="1"/>
          </p:cNvSpPr>
          <p:nvPr>
            <p:ph type="dt" sz="half" idx="10"/>
          </p:nvPr>
        </p:nvSpPr>
        <p:spPr/>
        <p:txBody>
          <a:bodyPr/>
          <a:lstStyle>
            <a:lvl1pPr>
              <a:defRPr>
                <a:solidFill>
                  <a:srgbClr val="FFFFFF"/>
                </a:solidFill>
              </a:defRPr>
            </a:lvl1pPr>
            <a:extLst/>
          </a:lstStyle>
          <a:p>
            <a:fld id="{E946FB4A-3230-4064-89FE-DE52C1F0F9EF}" type="datetimeFigureOut">
              <a:rPr lang="he-IL" smtClean="0"/>
              <a:t>כ'/אדר א/תשע"ט</a:t>
            </a:fld>
            <a:endParaRPr lang="he-IL"/>
          </a:p>
        </p:txBody>
      </p:sp>
      <p:sp>
        <p:nvSpPr>
          <p:cNvPr id="19" name="מציין מיקום של כותרת תחתונה 18"/>
          <p:cNvSpPr>
            <a:spLocks noGrp="1"/>
          </p:cNvSpPr>
          <p:nvPr>
            <p:ph type="ftr" sz="quarter" idx="11"/>
          </p:nvPr>
        </p:nvSpPr>
        <p:spPr/>
        <p:txBody>
          <a:bodyPr/>
          <a:lstStyle>
            <a:lvl1pPr>
              <a:defRPr>
                <a:solidFill>
                  <a:schemeClr val="accent1">
                    <a:tint val="20000"/>
                  </a:schemeClr>
                </a:solidFill>
              </a:defRPr>
            </a:lvl1pPr>
            <a:extLst/>
          </a:lstStyle>
          <a:p>
            <a:endParaRPr lang="he-IL"/>
          </a:p>
        </p:txBody>
      </p:sp>
      <p:sp>
        <p:nvSpPr>
          <p:cNvPr id="27" name="מציין מיקום של מספר שקופית 26"/>
          <p:cNvSpPr>
            <a:spLocks noGrp="1"/>
          </p:cNvSpPr>
          <p:nvPr>
            <p:ph type="sldNum" sz="quarter" idx="12"/>
          </p:nvPr>
        </p:nvSpPr>
        <p:spPr/>
        <p:txBody>
          <a:bodyPr/>
          <a:lstStyle>
            <a:lvl1pPr>
              <a:defRPr>
                <a:solidFill>
                  <a:srgbClr val="FFFFFF"/>
                </a:solidFill>
              </a:defRPr>
            </a:lvl1pPr>
            <a:extLst/>
          </a:lstStyle>
          <a:p>
            <a:fld id="{B030BB0E-1DCD-4B02-B625-01A5FA4D9B64}" type="slidenum">
              <a:rPr lang="he-IL" smtClean="0"/>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1481329"/>
            <a:ext cx="8229600" cy="4386071"/>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E946FB4A-3230-4064-89FE-DE52C1F0F9EF}"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030BB0E-1DCD-4B02-B625-01A5FA4D9B64}"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844013" y="274640"/>
            <a:ext cx="1777470" cy="5592761"/>
          </a:xfrm>
        </p:spPr>
        <p:txBody>
          <a:bodyPr vert="eaVer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274641"/>
            <a:ext cx="6324600" cy="5592760"/>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E946FB4A-3230-4064-89FE-DE52C1F0F9EF}"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030BB0E-1DCD-4B02-B625-01A5FA4D9B64}"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E946FB4A-3230-4064-89FE-DE52C1F0F9EF}"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030BB0E-1DCD-4B02-B625-01A5FA4D9B64}" type="slidenum">
              <a:rPr lang="he-IL" smtClean="0"/>
              <a:t>‹#›</a:t>
            </a:fld>
            <a:endParaRPr lang="he-IL"/>
          </a:p>
        </p:txBody>
      </p:sp>
      <p:sp>
        <p:nvSpPr>
          <p:cNvPr id="7" name="כותרת 6"/>
          <p:cNvSpPr>
            <a:spLocks noGrp="1"/>
          </p:cNvSpPr>
          <p:nvPr>
            <p:ph type="title"/>
          </p:nvPr>
        </p:nvSpPr>
        <p:spPr/>
        <p:txBody>
          <a:bodyPr rtlCol="0"/>
          <a:lstStyle/>
          <a:p>
            <a:r>
              <a:rPr kumimoji="0" lang="he-IL" smtClean="0"/>
              <a:t>לחץ כדי לערוך סגנון כותרת של תבנית בסיס</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2">
        <a:schemeClr val="bg1"/>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E946FB4A-3230-4064-89FE-DE52C1F0F9EF}" type="datetimeFigureOut">
              <a:rPr lang="he-IL" smtClean="0"/>
              <a:t>כ'/אדר א/תשע"ט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030BB0E-1DCD-4B02-B625-01A5FA4D9B64}" type="slidenum">
              <a:rPr lang="he-IL" smtClean="0"/>
              <a:t>‹#›</a:t>
            </a:fld>
            <a:endParaRPr lang="he-IL"/>
          </a:p>
        </p:txBody>
      </p:sp>
      <p:sp>
        <p:nvSpPr>
          <p:cNvPr id="7" name="סוגר זוויתי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סוגר זוויתי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bg>
      <p:bgRef idx="1002">
        <a:schemeClr val="bg1"/>
      </p:bgRef>
    </p:bg>
    <p:spTree>
      <p:nvGrpSpPr>
        <p:cNvPr id="1" name=""/>
        <p:cNvGrpSpPr/>
        <p:nvPr/>
      </p:nvGrpSpPr>
      <p:grpSpPr>
        <a:xfrm>
          <a:off x="0" y="0"/>
          <a:ext cx="0" cy="0"/>
          <a:chOff x="0" y="0"/>
          <a:chExt cx="0" cy="0"/>
        </a:xfrm>
      </p:grpSpPr>
      <p:sp>
        <p:nvSpPr>
          <p:cNvPr id="3" name="מציין מיקום תוכן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תוכן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p>
            <a:fld id="{E946FB4A-3230-4064-89FE-DE52C1F0F9EF}" type="datetimeFigureOut">
              <a:rPr lang="he-IL" smtClean="0"/>
              <a:t>כ'/אדר א/תשע"ט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B030BB0E-1DCD-4B02-B625-01A5FA4D9B64}" type="slidenum">
              <a:rPr lang="he-IL" smtClean="0"/>
              <a:t>‹#›</a:t>
            </a:fld>
            <a:endParaRPr lang="he-IL"/>
          </a:p>
        </p:txBody>
      </p:sp>
      <p:sp>
        <p:nvSpPr>
          <p:cNvPr id="8" name="כותרת 7"/>
          <p:cNvSpPr>
            <a:spLocks noGrp="1"/>
          </p:cNvSpPr>
          <p:nvPr>
            <p:ph type="title"/>
          </p:nvPr>
        </p:nvSpPr>
        <p:spPr/>
        <p:txBody>
          <a:bodyPr rtlCol="0"/>
          <a:lstStyle/>
          <a:p>
            <a:r>
              <a:rPr kumimoji="0" lang="he-IL" smtClean="0"/>
              <a:t>לחץ כדי לערוך סגנון כותרת של תבנית בסיס</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השוואה">
    <p:bg>
      <p:bgRef idx="1003">
        <a:schemeClr val="bg1"/>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8229600" cy="1143000"/>
          </a:xfrm>
        </p:spPr>
        <p:txBody>
          <a:bodyPr anchor="ctr"/>
          <a:lstStyle>
            <a:lvl1pPr>
              <a:defRPr/>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smtClean="0"/>
              <a:t>לחץ כדי לערוך סגנונות טקסט של תבנית בסיס</a:t>
            </a:r>
          </a:p>
        </p:txBody>
      </p:sp>
      <p:sp>
        <p:nvSpPr>
          <p:cNvPr id="4" name="מציין מיקום טקסט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smtClean="0"/>
              <a:t>לחץ כדי לערוך סגנונות טקסט של תבנית בסיס</a:t>
            </a:r>
          </a:p>
        </p:txBody>
      </p:sp>
      <p:sp>
        <p:nvSpPr>
          <p:cNvPr id="5" name="מציין מיקום תוכן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6" name="מציין מיקום תוכן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מציין מיקום של תאריך 6"/>
          <p:cNvSpPr>
            <a:spLocks noGrp="1"/>
          </p:cNvSpPr>
          <p:nvPr>
            <p:ph type="dt" sz="half" idx="10"/>
          </p:nvPr>
        </p:nvSpPr>
        <p:spPr/>
        <p:txBody>
          <a:bodyPr/>
          <a:lstStyle/>
          <a:p>
            <a:fld id="{E946FB4A-3230-4064-89FE-DE52C1F0F9EF}" type="datetimeFigureOut">
              <a:rPr lang="he-IL" smtClean="0"/>
              <a:t>כ'/אדר א/תשע"ט</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B030BB0E-1DCD-4B02-B625-01A5FA4D9B64}" type="slidenum">
              <a:rPr lang="he-IL" smtClean="0"/>
              <a:t>‹#›</a:t>
            </a:fld>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bg>
      <p:bgRef idx="1002">
        <a:schemeClr val="bg1"/>
      </p:bgRef>
    </p:bg>
    <p:spTree>
      <p:nvGrpSpPr>
        <p:cNvPr id="1" name=""/>
        <p:cNvGrpSpPr/>
        <p:nvPr/>
      </p:nvGrpSpPr>
      <p:grpSpPr>
        <a:xfrm>
          <a:off x="0" y="0"/>
          <a:ext cx="0" cy="0"/>
          <a:chOff x="0" y="0"/>
          <a:chExt cx="0" cy="0"/>
        </a:xfrm>
      </p:grpSpPr>
      <p:sp>
        <p:nvSpPr>
          <p:cNvPr id="3" name="מציין מיקום של תאריך 2"/>
          <p:cNvSpPr>
            <a:spLocks noGrp="1"/>
          </p:cNvSpPr>
          <p:nvPr>
            <p:ph type="dt" sz="half" idx="10"/>
          </p:nvPr>
        </p:nvSpPr>
        <p:spPr/>
        <p:txBody>
          <a:bodyPr/>
          <a:lstStyle/>
          <a:p>
            <a:fld id="{E946FB4A-3230-4064-89FE-DE52C1F0F9EF}" type="datetimeFigureOut">
              <a:rPr lang="he-IL" smtClean="0"/>
              <a:t>כ'/אדר א/תשע"ט</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B030BB0E-1DCD-4B02-B625-01A5FA4D9B64}" type="slidenum">
              <a:rPr lang="he-IL" smtClean="0"/>
              <a:t>‹#›</a:t>
            </a:fld>
            <a:endParaRPr lang="he-IL"/>
          </a:p>
        </p:txBody>
      </p:sp>
      <p:sp>
        <p:nvSpPr>
          <p:cNvPr id="6" name="כותרת 5"/>
          <p:cNvSpPr>
            <a:spLocks noGrp="1"/>
          </p:cNvSpPr>
          <p:nvPr>
            <p:ph type="title"/>
          </p:nvPr>
        </p:nvSpPr>
        <p:spPr/>
        <p:txBody>
          <a:bodyPr rtlCol="0"/>
          <a:lstStyle/>
          <a:p>
            <a:r>
              <a:rPr kumimoji="0" lang="he-IL" smtClean="0"/>
              <a:t>לחץ כדי לערוך סגנון כותרת של תבנית בסיס</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E946FB4A-3230-4064-89FE-DE52C1F0F9EF}" type="datetimeFigureOut">
              <a:rPr lang="he-IL" smtClean="0"/>
              <a:t>כ'/אדר א/תשע"ט</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B030BB0E-1DCD-4B02-B625-01A5FA4D9B64}"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bg>
      <p:bgRef idx="1003">
        <a:schemeClr val="bg1"/>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he-IL" smtClean="0"/>
              <a:t>לחץ כדי לערוך סגנונות טקסט של תבנית בסיס</a:t>
            </a:r>
          </a:p>
        </p:txBody>
      </p:sp>
      <p:sp>
        <p:nvSpPr>
          <p:cNvPr id="4" name="מציין מיקום תוכן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a:xfrm>
            <a:off x="6727032" y="6407944"/>
            <a:ext cx="1920240" cy="365760"/>
          </a:xfrm>
        </p:spPr>
        <p:txBody>
          <a:bodyPr/>
          <a:lstStyle/>
          <a:p>
            <a:fld id="{E946FB4A-3230-4064-89FE-DE52C1F0F9EF}" type="datetimeFigureOut">
              <a:rPr lang="he-IL" smtClean="0"/>
              <a:t>כ'/אדר א/תשע"ט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B030BB0E-1DCD-4B02-B625-01A5FA4D9B64}" type="slidenum">
              <a:rPr lang="he-IL" smtClean="0"/>
              <a:t>‹#›</a:t>
            </a:fld>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bg>
      <p:bgRef idx="1002">
        <a:schemeClr val="bg1"/>
      </p:bgRef>
    </p:bg>
    <p:spTree>
      <p:nvGrpSpPr>
        <p:cNvPr id="1" name=""/>
        <p:cNvGrpSpPr/>
        <p:nvPr/>
      </p:nvGrpSpPr>
      <p:grpSpPr>
        <a:xfrm>
          <a:off x="0" y="0"/>
          <a:ext cx="0" cy="0"/>
          <a:chOff x="0" y="0"/>
          <a:chExt cx="0" cy="0"/>
        </a:xfrm>
      </p:grpSpPr>
      <p:sp>
        <p:nvSpPr>
          <p:cNvPr id="4" name="מציין מיקום טקסט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he-IL" smtClean="0"/>
              <a:t>לחץ כדי לערוך סגנונות טקסט של תבנית בסיס</a:t>
            </a:r>
          </a:p>
        </p:txBody>
      </p:sp>
      <p:sp>
        <p:nvSpPr>
          <p:cNvPr id="3" name="מציין מיקום של תמונה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he-IL" smtClean="0"/>
              <a:t>לחץ על הסמל כדי להוסיף תמונה</a:t>
            </a:r>
            <a:endParaRPr kumimoji="0" lang="en-US" dirty="0"/>
          </a:p>
        </p:txBody>
      </p:sp>
      <p:sp>
        <p:nvSpPr>
          <p:cNvPr id="5" name="מציין מיקום של תאריך 4"/>
          <p:cNvSpPr>
            <a:spLocks noGrp="1"/>
          </p:cNvSpPr>
          <p:nvPr>
            <p:ph type="dt" sz="half" idx="10"/>
          </p:nvPr>
        </p:nvSpPr>
        <p:spPr/>
        <p:txBody>
          <a:bodyPr/>
          <a:lstStyle>
            <a:lvl1pPr>
              <a:defRPr>
                <a:solidFill>
                  <a:schemeClr val="tx1"/>
                </a:solidFill>
              </a:defRPr>
            </a:lvl1pPr>
            <a:extLst/>
          </a:lstStyle>
          <a:p>
            <a:fld id="{E946FB4A-3230-4064-89FE-DE52C1F0F9EF}" type="datetimeFigureOut">
              <a:rPr lang="he-IL" smtClean="0"/>
              <a:t>כ'/אדר א/תשע"ט</a:t>
            </a:fld>
            <a:endParaRPr lang="he-IL"/>
          </a:p>
        </p:txBody>
      </p:sp>
      <p:sp>
        <p:nvSpPr>
          <p:cNvPr id="6" name="מציין מיקום של כותרת תחתונה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he-IL"/>
          </a:p>
        </p:txBody>
      </p:sp>
      <p:sp>
        <p:nvSpPr>
          <p:cNvPr id="7" name="מציין מיקום של מספר שקופית 6"/>
          <p:cNvSpPr>
            <a:spLocks noGrp="1"/>
          </p:cNvSpPr>
          <p:nvPr>
            <p:ph type="sldNum" sz="quarter" idx="12"/>
          </p:nvPr>
        </p:nvSpPr>
        <p:spPr/>
        <p:txBody>
          <a:bodyPr/>
          <a:lstStyle>
            <a:lvl1pPr>
              <a:defRPr>
                <a:solidFill>
                  <a:schemeClr val="tx1"/>
                </a:solidFill>
              </a:defRPr>
            </a:lvl1pPr>
            <a:extLst/>
          </a:lstStyle>
          <a:p>
            <a:fld id="{B030BB0E-1DCD-4B02-B625-01A5FA4D9B64}" type="slidenum">
              <a:rPr lang="he-IL" smtClean="0"/>
              <a:t>‹#›</a:t>
            </a:fld>
            <a:endParaRPr lang="he-IL"/>
          </a:p>
        </p:txBody>
      </p:sp>
      <p:sp>
        <p:nvSpPr>
          <p:cNvPr id="2" name="כותרת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he-IL" smtClean="0"/>
              <a:t>לחץ כדי לערוך סגנון כותרת של תבנית בסיס</a:t>
            </a:r>
            <a:endParaRPr kumimoji="0" lang="en-US"/>
          </a:p>
        </p:txBody>
      </p:sp>
      <p:sp>
        <p:nvSpPr>
          <p:cNvPr id="8" name="צורה חופשית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צורה חופשית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משולש ישר-זווית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מחבר ישר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סוגר זוויתי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סוגר זוויתי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צורה חופשית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צורה חופשית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משולש ישר-זווית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מחבר ישר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מציין מיקום של כותרת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he-IL" smtClean="0"/>
              <a:t>לחץ כדי לערוך סגנון כותרת של תבנית בסיס</a:t>
            </a:r>
            <a:endParaRPr kumimoji="0" lang="en-US"/>
          </a:p>
        </p:txBody>
      </p:sp>
      <p:sp>
        <p:nvSpPr>
          <p:cNvPr id="30" name="מציין מיקום טקסט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0" name="מציין מיקום של תאריך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946FB4A-3230-4064-89FE-DE52C1F0F9EF}" type="datetimeFigureOut">
              <a:rPr lang="he-IL" smtClean="0"/>
              <a:t>כ'/אדר א/תשע"ט</a:t>
            </a:fld>
            <a:endParaRPr lang="he-IL"/>
          </a:p>
        </p:txBody>
      </p:sp>
      <p:sp>
        <p:nvSpPr>
          <p:cNvPr id="22" name="מציין מיקום של כותרת תחתונה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he-IL"/>
          </a:p>
        </p:txBody>
      </p:sp>
      <p:sp>
        <p:nvSpPr>
          <p:cNvPr id="18" name="מציין מיקום של מספר שקופית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030BB0E-1DCD-4B02-B625-01A5FA4D9B64}"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r>
              <a:rPr lang="he-IL" dirty="0" smtClean="0"/>
              <a:t>דוח ביקורת</a:t>
            </a:r>
            <a:endParaRPr lang="he-IL" dirty="0"/>
          </a:p>
        </p:txBody>
      </p:sp>
      <p:sp>
        <p:nvSpPr>
          <p:cNvPr id="3" name="כותרת משנה 2"/>
          <p:cNvSpPr>
            <a:spLocks noGrp="1"/>
          </p:cNvSpPr>
          <p:nvPr>
            <p:ph type="subTitle" idx="1"/>
          </p:nvPr>
        </p:nvSpPr>
        <p:spPr/>
        <p:txBody>
          <a:bodyPr/>
          <a:lstStyle/>
          <a:p>
            <a:r>
              <a:rPr lang="he-IL" dirty="0" smtClean="0"/>
              <a:t>ניהול עצמי בבתי הספר</a:t>
            </a:r>
            <a:endParaRPr lang="he-IL" dirty="0"/>
          </a:p>
        </p:txBody>
      </p:sp>
    </p:spTree>
    <p:extLst>
      <p:ext uri="{BB962C8B-B14F-4D97-AF65-F5344CB8AC3E}">
        <p14:creationId xmlns:p14="http://schemas.microsoft.com/office/powerpoint/2010/main" val="4115275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1268760"/>
            <a:ext cx="8229600" cy="5184576"/>
          </a:xfrm>
        </p:spPr>
        <p:txBody>
          <a:bodyPr/>
          <a:lstStyle/>
          <a:p>
            <a:pPr lvl="0" algn="just"/>
            <a:r>
              <a:rPr lang="he-IL" b="1" dirty="0">
                <a:latin typeface="David" panose="020E0502060401010101" pitchFamily="34" charset="-79"/>
                <a:cs typeface="David" panose="020E0502060401010101" pitchFamily="34" charset="-79"/>
              </a:rPr>
              <a:t>נמצא כי, בביה"ס לומדים כ- 64 תלמידים ממושב היוגב</a:t>
            </a:r>
            <a:r>
              <a:rPr lang="he-IL" b="1" dirty="0" smtClean="0">
                <a:latin typeface="David" panose="020E0502060401010101" pitchFamily="34" charset="-79"/>
                <a:cs typeface="David" panose="020E0502060401010101" pitchFamily="34" charset="-79"/>
              </a:rPr>
              <a:t>.</a:t>
            </a:r>
          </a:p>
          <a:p>
            <a:pPr lvl="0" algn="just"/>
            <a:r>
              <a:rPr lang="he-IL" b="1" dirty="0" smtClean="0">
                <a:latin typeface="David" panose="020E0502060401010101" pitchFamily="34" charset="-79"/>
                <a:cs typeface="David" panose="020E0502060401010101" pitchFamily="34" charset="-79"/>
              </a:rPr>
              <a:t> </a:t>
            </a:r>
            <a:r>
              <a:rPr lang="he-IL" b="1" dirty="0">
                <a:latin typeface="David" panose="020E0502060401010101" pitchFamily="34" charset="-79"/>
                <a:cs typeface="David" panose="020E0502060401010101" pitchFamily="34" charset="-79"/>
              </a:rPr>
              <a:t>תלמידים אלה אינם תושבי המועצה ואינם מחויבים להמשיך ללמוד בביה"ס </a:t>
            </a:r>
            <a:r>
              <a:rPr lang="he-IL" b="1" dirty="0" smtClean="0">
                <a:latin typeface="David" panose="020E0502060401010101" pitchFamily="34" charset="-79"/>
                <a:cs typeface="David" panose="020E0502060401010101" pitchFamily="34" charset="-79"/>
              </a:rPr>
              <a:t>.</a:t>
            </a:r>
          </a:p>
          <a:p>
            <a:pPr lvl="0" algn="just"/>
            <a:r>
              <a:rPr lang="he-IL" b="1" dirty="0" smtClean="0">
                <a:latin typeface="David" panose="020E0502060401010101" pitchFamily="34" charset="-79"/>
                <a:cs typeface="David" panose="020E0502060401010101" pitchFamily="34" charset="-79"/>
              </a:rPr>
              <a:t> </a:t>
            </a:r>
            <a:r>
              <a:rPr lang="he-IL" b="1" dirty="0">
                <a:latin typeface="David" panose="020E0502060401010101" pitchFamily="34" charset="-79"/>
                <a:cs typeface="David" panose="020E0502060401010101" pitchFamily="34" charset="-79"/>
              </a:rPr>
              <a:t>ביה"ס רואה בהם תלמידים מן המניין ולאורך זמן</a:t>
            </a:r>
            <a:r>
              <a:rPr lang="he-IL" b="1" dirty="0" smtClean="0">
                <a:latin typeface="David" panose="020E0502060401010101" pitchFamily="34" charset="-79"/>
                <a:cs typeface="David" panose="020E0502060401010101" pitchFamily="34" charset="-79"/>
              </a:rPr>
              <a:t>.</a:t>
            </a:r>
          </a:p>
          <a:p>
            <a:pPr lvl="0" algn="just"/>
            <a:r>
              <a:rPr lang="he-IL" b="1" dirty="0" smtClean="0">
                <a:latin typeface="David" panose="020E0502060401010101" pitchFamily="34" charset="-79"/>
                <a:cs typeface="David" panose="020E0502060401010101" pitchFamily="34" charset="-79"/>
              </a:rPr>
              <a:t>מועצת יזרעאל מממנת הסעות לביה"ס, סל תלמיד וקרן קרב.</a:t>
            </a:r>
          </a:p>
          <a:p>
            <a:pPr lvl="0" algn="just"/>
            <a:r>
              <a:rPr lang="he-IL" b="1" dirty="0" smtClean="0">
                <a:latin typeface="David" panose="020E0502060401010101" pitchFamily="34" charset="-79"/>
                <a:cs typeface="David" panose="020E0502060401010101" pitchFamily="34" charset="-79"/>
              </a:rPr>
              <a:t>מגידו משלימה פעילות פדגוגית, נוער והסעות לחוגים.</a:t>
            </a:r>
          </a:p>
          <a:p>
            <a:pPr lvl="0" algn="just"/>
            <a:r>
              <a:rPr lang="he-IL" b="1" dirty="0" smtClean="0">
                <a:latin typeface="David" panose="020E0502060401010101" pitchFamily="34" charset="-79"/>
                <a:cs typeface="David" panose="020E0502060401010101" pitchFamily="34" charset="-79"/>
              </a:rPr>
              <a:t> </a:t>
            </a:r>
            <a:r>
              <a:rPr lang="he-IL" b="1" dirty="0">
                <a:latin typeface="David" panose="020E0502060401010101" pitchFamily="34" charset="-79"/>
                <a:cs typeface="David" panose="020E0502060401010101" pitchFamily="34" charset="-79"/>
              </a:rPr>
              <a:t>הביקורת מציינת כי לא מובן מאליו השארות תלמידים אלה בביה"ס.</a:t>
            </a:r>
            <a:endParaRPr lang="en-US" dirty="0">
              <a:latin typeface="David" panose="020E0502060401010101" pitchFamily="34" charset="-79"/>
              <a:cs typeface="David" panose="020E0502060401010101" pitchFamily="34" charset="-79"/>
            </a:endParaRPr>
          </a:p>
          <a:p>
            <a:pPr algn="just"/>
            <a:endParaRPr lang="he-IL" dirty="0"/>
          </a:p>
        </p:txBody>
      </p:sp>
      <p:sp>
        <p:nvSpPr>
          <p:cNvPr id="2" name="כותרת 1"/>
          <p:cNvSpPr>
            <a:spLocks noGrp="1"/>
          </p:cNvSpPr>
          <p:nvPr>
            <p:ph type="title"/>
          </p:nvPr>
        </p:nvSpPr>
        <p:spPr/>
        <p:txBody>
          <a:bodyPr/>
          <a:lstStyle/>
          <a:p>
            <a:pPr algn="ctr"/>
            <a:r>
              <a:rPr lang="he-IL" dirty="0" smtClean="0"/>
              <a:t>תלמידי היוגב</a:t>
            </a:r>
            <a:endParaRPr lang="he-IL" dirty="0"/>
          </a:p>
        </p:txBody>
      </p:sp>
    </p:spTree>
    <p:extLst>
      <p:ext uri="{BB962C8B-B14F-4D97-AF65-F5344CB8AC3E}">
        <p14:creationId xmlns:p14="http://schemas.microsoft.com/office/powerpoint/2010/main" val="4281184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1124744"/>
            <a:ext cx="8229600" cy="5544616"/>
          </a:xfrm>
        </p:spPr>
        <p:txBody>
          <a:bodyPr>
            <a:normAutofit/>
          </a:bodyPr>
          <a:lstStyle/>
          <a:p>
            <a:pPr lvl="0" algn="just"/>
            <a:r>
              <a:rPr lang="he-IL" b="1" dirty="0">
                <a:latin typeface="David" panose="020E0502060401010101" pitchFamily="34" charset="-79"/>
                <a:cs typeface="David" panose="020E0502060401010101" pitchFamily="34" charset="-79"/>
              </a:rPr>
              <a:t>לבחון משמעות הבנייה ופיתוח המבנים בבתי הספר  לאור המשמעויות הכלכליות וסל התלמיד.</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לבחון משמעות הקמת בית ספר משלב באליקים לאור הגדרת השילוב ומקור התלמידים הדתיים במועצה.</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לבחון הצורך בהקמת בית ספר לחינוך מיוחד לאור המשמעויות לעומרים ולתקציב המועצה. </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להגדיר סל תלמיד דיפרנציאלי לפי גודל בתי הספר, גיל מבנים, חתך סוציואקונומי.</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לבחון תוספת תקציבית לניהול העצמי בדגש על פדגוגיה.</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לקיים נהלי רכש וניהול אינוונטר בבתי הספר .</a:t>
            </a:r>
            <a:endParaRPr lang="en-US" dirty="0">
              <a:latin typeface="David" panose="020E0502060401010101" pitchFamily="34" charset="-79"/>
              <a:cs typeface="David" panose="020E0502060401010101" pitchFamily="34" charset="-79"/>
            </a:endParaRPr>
          </a:p>
          <a:p>
            <a:pPr algn="just"/>
            <a:endParaRPr lang="he-IL" dirty="0">
              <a:latin typeface="David" panose="020E0502060401010101" pitchFamily="34" charset="-79"/>
              <a:cs typeface="David" panose="020E0502060401010101" pitchFamily="34" charset="-79"/>
            </a:endParaRPr>
          </a:p>
        </p:txBody>
      </p:sp>
      <p:sp>
        <p:nvSpPr>
          <p:cNvPr id="2" name="כותרת 1"/>
          <p:cNvSpPr>
            <a:spLocks noGrp="1"/>
          </p:cNvSpPr>
          <p:nvPr>
            <p:ph type="title"/>
          </p:nvPr>
        </p:nvSpPr>
        <p:spPr>
          <a:xfrm>
            <a:off x="457200" y="274638"/>
            <a:ext cx="8229600" cy="850106"/>
          </a:xfrm>
        </p:spPr>
        <p:txBody>
          <a:bodyPr/>
          <a:lstStyle/>
          <a:p>
            <a:pPr algn="ctr"/>
            <a:r>
              <a:rPr lang="he-IL" dirty="0" smtClean="0"/>
              <a:t>המלצות</a:t>
            </a:r>
            <a:endParaRPr lang="he-IL" dirty="0"/>
          </a:p>
        </p:txBody>
      </p:sp>
    </p:spTree>
    <p:extLst>
      <p:ext uri="{BB962C8B-B14F-4D97-AF65-F5344CB8AC3E}">
        <p14:creationId xmlns:p14="http://schemas.microsoft.com/office/powerpoint/2010/main" val="2637321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r>
              <a:rPr lang="he-IL" sz="4400" b="1" dirty="0" smtClean="0">
                <a:latin typeface="David" panose="020E0502060401010101" pitchFamily="34" charset="-79"/>
                <a:cs typeface="David" panose="020E0502060401010101" pitchFamily="34" charset="-79"/>
              </a:rPr>
              <a:t>לבחון פעילות  והתנהלות בתי הספר היסודיים   בניהול עצמי.</a:t>
            </a:r>
          </a:p>
          <a:p>
            <a:endParaRPr lang="he-IL" dirty="0">
              <a:latin typeface="David" panose="020E0502060401010101" pitchFamily="34" charset="-79"/>
              <a:cs typeface="David" panose="020E0502060401010101" pitchFamily="34" charset="-79"/>
            </a:endParaRPr>
          </a:p>
        </p:txBody>
      </p:sp>
      <p:sp>
        <p:nvSpPr>
          <p:cNvPr id="2" name="כותרת 1"/>
          <p:cNvSpPr>
            <a:spLocks noGrp="1"/>
          </p:cNvSpPr>
          <p:nvPr>
            <p:ph type="title"/>
          </p:nvPr>
        </p:nvSpPr>
        <p:spPr>
          <a:xfrm>
            <a:off x="395536" y="0"/>
            <a:ext cx="8229600" cy="1475656"/>
          </a:xfrm>
        </p:spPr>
        <p:txBody>
          <a:bodyPr>
            <a:normAutofit/>
          </a:bodyPr>
          <a:lstStyle/>
          <a:p>
            <a:pPr algn="ctr"/>
            <a:r>
              <a:rPr lang="he-IL" dirty="0" smtClean="0"/>
              <a:t>מטרת הביקורת</a:t>
            </a:r>
            <a:endParaRPr lang="he-IL" dirty="0"/>
          </a:p>
        </p:txBody>
      </p:sp>
    </p:spTree>
    <p:extLst>
      <p:ext uri="{BB962C8B-B14F-4D97-AF65-F5344CB8AC3E}">
        <p14:creationId xmlns:p14="http://schemas.microsoft.com/office/powerpoint/2010/main" val="486020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836712"/>
            <a:ext cx="8229600" cy="5904656"/>
          </a:xfrm>
        </p:spPr>
        <p:txBody>
          <a:bodyPr>
            <a:normAutofit lnSpcReduction="10000"/>
          </a:bodyPr>
          <a:lstStyle/>
          <a:p>
            <a:pPr lvl="0" algn="just"/>
            <a:r>
              <a:rPr lang="he-IL" dirty="0" smtClean="0">
                <a:latin typeface="David" panose="020E0502060401010101" pitchFamily="34" charset="-79"/>
                <a:cs typeface="David" panose="020E0502060401010101" pitchFamily="34" charset="-79"/>
              </a:rPr>
              <a:t>תקציב המועצה בשנת 2017 עמד על כ-98,039 מיליון ₪  מתוכו תקציב החינוך הכולל עומד על כ – 48,678 </a:t>
            </a:r>
            <a:r>
              <a:rPr lang="he-IL" b="1" dirty="0" smtClean="0">
                <a:latin typeface="David" panose="020E0502060401010101" pitchFamily="34" charset="-79"/>
                <a:cs typeface="David" panose="020E0502060401010101" pitchFamily="34" charset="-79"/>
              </a:rPr>
              <a:t> מיליון ₪, </a:t>
            </a:r>
            <a:r>
              <a:rPr lang="he-IL" dirty="0" smtClean="0">
                <a:latin typeface="David" panose="020E0502060401010101" pitchFamily="34" charset="-79"/>
                <a:cs typeface="David" panose="020E0502060401010101" pitchFamily="34" charset="-79"/>
              </a:rPr>
              <a:t> כשהשתתפות המועצה המתוכננת  </a:t>
            </a:r>
            <a:r>
              <a:rPr lang="he-IL" b="1" dirty="0" smtClean="0">
                <a:latin typeface="David" panose="020E0502060401010101" pitchFamily="34" charset="-79"/>
                <a:cs typeface="David" panose="020E0502060401010101" pitchFamily="34" charset="-79"/>
              </a:rPr>
              <a:t>9,229 </a:t>
            </a:r>
            <a:r>
              <a:rPr lang="he-IL" dirty="0" smtClean="0">
                <a:latin typeface="David" panose="020E0502060401010101" pitchFamily="34" charset="-79"/>
                <a:cs typeface="David" panose="020E0502060401010101" pitchFamily="34" charset="-79"/>
              </a:rPr>
              <a:t>אלפי ₪ .</a:t>
            </a:r>
            <a:endParaRPr lang="en-US" dirty="0" smtClean="0">
              <a:latin typeface="David" panose="020E0502060401010101" pitchFamily="34" charset="-79"/>
              <a:cs typeface="David" panose="020E0502060401010101" pitchFamily="34" charset="-79"/>
            </a:endParaRPr>
          </a:p>
          <a:p>
            <a:pPr lvl="0" algn="just"/>
            <a:r>
              <a:rPr lang="he-IL" dirty="0" smtClean="0">
                <a:latin typeface="David" panose="020E0502060401010101" pitchFamily="34" charset="-79"/>
                <a:cs typeface="David" panose="020E0502060401010101" pitchFamily="34" charset="-79"/>
              </a:rPr>
              <a:t>תקציב </a:t>
            </a:r>
            <a:r>
              <a:rPr lang="he-IL" dirty="0">
                <a:latin typeface="David" panose="020E0502060401010101" pitchFamily="34" charset="-79"/>
                <a:cs typeface="David" panose="020E0502060401010101" pitchFamily="34" charset="-79"/>
              </a:rPr>
              <a:t>המועצה בשנת 2016 עמד על כ-95,703 מיליון מתוכו תקציב החינוך עמד על       כ- </a:t>
            </a:r>
            <a:r>
              <a:rPr lang="he-IL" b="1" dirty="0">
                <a:latin typeface="David" panose="020E0502060401010101" pitchFamily="34" charset="-79"/>
                <a:cs typeface="David" panose="020E0502060401010101" pitchFamily="34" charset="-79"/>
              </a:rPr>
              <a:t>48,317 מיליון</a:t>
            </a:r>
            <a:r>
              <a:rPr lang="he-IL" dirty="0">
                <a:latin typeface="David" panose="020E0502060401010101" pitchFamily="34" charset="-79"/>
                <a:cs typeface="David" panose="020E0502060401010101" pitchFamily="34" charset="-79"/>
              </a:rPr>
              <a:t> ₪  .</a:t>
            </a:r>
            <a:endParaRPr lang="en-US" dirty="0">
              <a:latin typeface="David" panose="020E0502060401010101" pitchFamily="34" charset="-79"/>
              <a:cs typeface="David" panose="020E0502060401010101" pitchFamily="34" charset="-79"/>
            </a:endParaRPr>
          </a:p>
          <a:p>
            <a:pPr algn="just"/>
            <a:r>
              <a:rPr lang="he-IL" dirty="0">
                <a:latin typeface="David" panose="020E0502060401010101" pitchFamily="34" charset="-79"/>
                <a:cs typeface="David" panose="020E0502060401010101" pitchFamily="34" charset="-79"/>
              </a:rPr>
              <a:t>השתתפות המועצה בפועל בתקציב החינוך בשנת 2016 עמדה על                  כ- 7,858 ₪  .</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השקעת המועצה בחינוך מתקציב התב"רים בשנים 2012-17  כ-  28.6 מיליון ₪ :</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גני ילדים-</a:t>
            </a:r>
            <a:r>
              <a:rPr lang="he-IL" dirty="0">
                <a:latin typeface="David" panose="020E0502060401010101" pitchFamily="34" charset="-79"/>
                <a:cs typeface="David" panose="020E0502060401010101" pitchFamily="34" charset="-79"/>
              </a:rPr>
              <a:t> כ-  6.7 מיליון ₪  (המושבה, אליקים, עין העמק, מדרך עוז, מגידו, רמות מנשה ) </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בתי ספר יסודיים</a:t>
            </a:r>
            <a:r>
              <a:rPr lang="he-IL" dirty="0">
                <a:latin typeface="David" panose="020E0502060401010101" pitchFamily="34" charset="-79"/>
                <a:cs typeface="David" panose="020E0502060401010101" pitchFamily="34" charset="-79"/>
              </a:rPr>
              <a:t>-  כ-  3.4 מיליון ₪ </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בתי ספר על יסודי</a:t>
            </a:r>
            <a:r>
              <a:rPr lang="he-IL" dirty="0">
                <a:latin typeface="David" panose="020E0502060401010101" pitchFamily="34" charset="-79"/>
                <a:cs typeface="David" panose="020E0502060401010101" pitchFamily="34" charset="-79"/>
              </a:rPr>
              <a:t> – כ-  13.5 מיליון ₪  </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מעונות יום </a:t>
            </a:r>
            <a:r>
              <a:rPr lang="he-IL" dirty="0">
                <a:latin typeface="David" panose="020E0502060401010101" pitchFamily="34" charset="-79"/>
                <a:cs typeface="David" panose="020E0502060401010101" pitchFamily="34" charset="-79"/>
              </a:rPr>
              <a:t>– כ-   2 מיליון ₪ . </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שדרוג תשתיות למערכות החינוך</a:t>
            </a:r>
            <a:r>
              <a:rPr lang="he-IL" dirty="0">
                <a:latin typeface="David" panose="020E0502060401010101" pitchFamily="34" charset="-79"/>
                <a:cs typeface="David" panose="020E0502060401010101" pitchFamily="34" charset="-79"/>
              </a:rPr>
              <a:t>-  כ-3 מיליון ₪ .</a:t>
            </a:r>
            <a:endParaRPr lang="en-US" dirty="0">
              <a:latin typeface="David" panose="020E0502060401010101" pitchFamily="34" charset="-79"/>
              <a:cs typeface="David" panose="020E0502060401010101" pitchFamily="34" charset="-79"/>
            </a:endParaRPr>
          </a:p>
          <a:p>
            <a:pPr algn="just"/>
            <a:endParaRPr lang="he-IL" dirty="0">
              <a:latin typeface="David" panose="020E0502060401010101" pitchFamily="34" charset="-79"/>
              <a:cs typeface="David" panose="020E0502060401010101" pitchFamily="34" charset="-79"/>
            </a:endParaRPr>
          </a:p>
        </p:txBody>
      </p:sp>
      <p:sp>
        <p:nvSpPr>
          <p:cNvPr id="2" name="כותרת 1"/>
          <p:cNvSpPr>
            <a:spLocks noGrp="1"/>
          </p:cNvSpPr>
          <p:nvPr>
            <p:ph type="title"/>
          </p:nvPr>
        </p:nvSpPr>
        <p:spPr>
          <a:xfrm>
            <a:off x="467544" y="404664"/>
            <a:ext cx="8229600" cy="566936"/>
          </a:xfrm>
        </p:spPr>
        <p:txBody>
          <a:bodyPr>
            <a:normAutofit fontScale="90000"/>
          </a:bodyPr>
          <a:lstStyle/>
          <a:p>
            <a:pPr algn="ctr"/>
            <a:r>
              <a:rPr lang="he-IL" b="1" u="sng" dirty="0"/>
              <a:t>מחלקת החינוך</a:t>
            </a:r>
            <a:r>
              <a:rPr lang="en-US" dirty="0"/>
              <a:t/>
            </a:r>
            <a:br>
              <a:rPr lang="en-US" dirty="0"/>
            </a:br>
            <a:endParaRPr lang="he-IL" dirty="0"/>
          </a:p>
        </p:txBody>
      </p:sp>
    </p:spTree>
    <p:extLst>
      <p:ext uri="{BB962C8B-B14F-4D97-AF65-F5344CB8AC3E}">
        <p14:creationId xmlns:p14="http://schemas.microsoft.com/office/powerpoint/2010/main" val="3638841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1196752"/>
            <a:ext cx="8229600" cy="5661248"/>
          </a:xfrm>
        </p:spPr>
        <p:txBody>
          <a:bodyPr>
            <a:normAutofit fontScale="92500" lnSpcReduction="20000"/>
          </a:bodyPr>
          <a:lstStyle/>
          <a:p>
            <a:pPr algn="just"/>
            <a:r>
              <a:rPr lang="he-IL" dirty="0">
                <a:latin typeface="David" panose="020E0502060401010101" pitchFamily="34" charset="-79"/>
                <a:cs typeface="David" panose="020E0502060401010101" pitchFamily="34" charset="-79"/>
              </a:rPr>
              <a:t>נמצא כי, סל התלמיד בניהול עצמי, עומד על כ- 780 ₪ לעומרים ופלגים, ובקשת התקווה כ- 2882 ₪ . זאת מול הפעילות העתידית בעיקר בתחום הפדגוגי המחייבת תקציב של  מעל 1000</a:t>
            </a:r>
            <a:r>
              <a:rPr lang="he-IL" b="1" dirty="0">
                <a:latin typeface="David" panose="020E0502060401010101" pitchFamily="34" charset="-79"/>
                <a:cs typeface="David" panose="020E0502060401010101" pitchFamily="34" charset="-79"/>
              </a:rPr>
              <a:t> </a:t>
            </a:r>
            <a:r>
              <a:rPr lang="he-IL" dirty="0">
                <a:latin typeface="David" panose="020E0502060401010101" pitchFamily="34" charset="-79"/>
                <a:cs typeface="David" panose="020E0502060401010101" pitchFamily="34" charset="-79"/>
              </a:rPr>
              <a:t>₪</a:t>
            </a:r>
            <a:r>
              <a:rPr lang="he-IL" dirty="0" smtClean="0">
                <a:latin typeface="David" panose="020E0502060401010101" pitchFamily="34" charset="-79"/>
                <a:cs typeface="David" panose="020E0502060401010101" pitchFamily="34" charset="-79"/>
              </a:rPr>
              <a:t>.</a:t>
            </a:r>
          </a:p>
          <a:p>
            <a:pPr lvl="0" algn="just"/>
            <a:r>
              <a:rPr lang="he-IL" b="1" dirty="0">
                <a:latin typeface="David" panose="020E0502060401010101" pitchFamily="34" charset="-79"/>
                <a:cs typeface="David" panose="020E0502060401010101" pitchFamily="34" charset="-79"/>
              </a:rPr>
              <a:t>נמצא כי, רעיון הניהול העצמי המדבר על התייעלות כלכלית והפניית המשאבים הנחסכים לפדגוגיה, תוך עצמאות ניהולית של מנהלות בתי הספר נפגע קשות.</a:t>
            </a:r>
            <a:endParaRPr lang="en-US" dirty="0">
              <a:latin typeface="David" panose="020E0502060401010101" pitchFamily="34" charset="-79"/>
              <a:cs typeface="David" panose="020E0502060401010101" pitchFamily="34" charset="-79"/>
            </a:endParaRPr>
          </a:p>
          <a:p>
            <a:pPr algn="just"/>
            <a:r>
              <a:rPr lang="he-IL" b="1" dirty="0">
                <a:latin typeface="David" panose="020E0502060401010101" pitchFamily="34" charset="-79"/>
                <a:cs typeface="David" panose="020E0502060401010101" pitchFamily="34" charset="-79"/>
              </a:rPr>
              <a:t>מאחר וקיים תקצוב חסר בבסיס סל התלמיד לפי משרד החינוך (235 ₪ משרד החינוך ו-550 ₪ רשות מקומית), בבתי ספר קטנים, אין למנהלות בתי הספר יכולת לחסוך, להתייעל ולהפנות תקציבים להעשרה פדגוגית. הביקורת מציינת כי יעדי הניהול העצמי המדברים על :</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הרחבת אוטונומיה ניהולית וכלכלית להעצמת המנהלים והמורים,</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הקצאת משאבים יעילה בהלימה למטרות פדגוגיות,</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הפחתת סחבת, ביורוקרטיה ועלויות ניהול מיותרות,</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ניהול כוח אדם בהלימה לאופק חדש,</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עידוד יזמות חינוכית מעוגנות תקציב,</a:t>
            </a:r>
            <a:endParaRPr lang="en-US" dirty="0">
              <a:latin typeface="David" panose="020E0502060401010101" pitchFamily="34" charset="-79"/>
              <a:cs typeface="David" panose="020E0502060401010101" pitchFamily="34" charset="-79"/>
            </a:endParaRPr>
          </a:p>
          <a:p>
            <a:pPr lvl="1" algn="just"/>
            <a:r>
              <a:rPr lang="he-IL" b="1" dirty="0">
                <a:latin typeface="David" panose="020E0502060401010101" pitchFamily="34" charset="-79"/>
                <a:cs typeface="David" panose="020E0502060401010101" pitchFamily="34" charset="-79"/>
              </a:rPr>
              <a:t>גיוס משאבים והגדלת הכנסות.</a:t>
            </a:r>
            <a:endParaRPr lang="en-US" dirty="0">
              <a:latin typeface="David" panose="020E0502060401010101" pitchFamily="34" charset="-79"/>
              <a:cs typeface="David" panose="020E0502060401010101" pitchFamily="34" charset="-79"/>
            </a:endParaRPr>
          </a:p>
          <a:p>
            <a:pPr algn="just"/>
            <a:endParaRPr lang="he-IL" dirty="0">
              <a:latin typeface="David" panose="020E0502060401010101" pitchFamily="34" charset="-79"/>
              <a:cs typeface="David" panose="020E0502060401010101" pitchFamily="34" charset="-79"/>
            </a:endParaRPr>
          </a:p>
        </p:txBody>
      </p:sp>
      <p:sp>
        <p:nvSpPr>
          <p:cNvPr id="2" name="כותרת 1"/>
          <p:cNvSpPr>
            <a:spLocks noGrp="1"/>
          </p:cNvSpPr>
          <p:nvPr>
            <p:ph type="title"/>
          </p:nvPr>
        </p:nvSpPr>
        <p:spPr/>
        <p:txBody>
          <a:bodyPr/>
          <a:lstStyle/>
          <a:p>
            <a:pPr algn="ctr"/>
            <a:r>
              <a:rPr lang="he-IL" dirty="0" smtClean="0"/>
              <a:t>עיקרי הממצאים</a:t>
            </a:r>
            <a:endParaRPr lang="he-IL" dirty="0"/>
          </a:p>
        </p:txBody>
      </p:sp>
    </p:spTree>
    <p:extLst>
      <p:ext uri="{BB962C8B-B14F-4D97-AF65-F5344CB8AC3E}">
        <p14:creationId xmlns:p14="http://schemas.microsoft.com/office/powerpoint/2010/main" val="173017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1268760"/>
            <a:ext cx="8229600" cy="5472608"/>
          </a:xfrm>
        </p:spPr>
        <p:txBody>
          <a:bodyPr>
            <a:normAutofit/>
          </a:bodyPr>
          <a:lstStyle/>
          <a:p>
            <a:pPr lvl="0"/>
            <a:r>
              <a:rPr lang="he-IL" b="1" dirty="0">
                <a:latin typeface="David" panose="020E0502060401010101" pitchFamily="34" charset="-79"/>
                <a:cs typeface="David" panose="020E0502060401010101" pitchFamily="34" charset="-79"/>
              </a:rPr>
              <a:t>לבחון עלויות אחזקת המבנים ופיתוח בתי הספר לאור התרחבות והגדלת השטחים הבנויים  ולאור התקציב המוגבל של הניהול העצמי.</a:t>
            </a:r>
            <a:endParaRPr lang="en-US" dirty="0">
              <a:latin typeface="David" panose="020E0502060401010101" pitchFamily="34" charset="-79"/>
              <a:cs typeface="David" panose="020E0502060401010101" pitchFamily="34" charset="-79"/>
            </a:endParaRPr>
          </a:p>
          <a:p>
            <a:pPr lvl="0"/>
            <a:r>
              <a:rPr lang="he-IL" b="1" dirty="0">
                <a:latin typeface="David" panose="020E0502060401010101" pitchFamily="34" charset="-79"/>
                <a:cs typeface="David" panose="020E0502060401010101" pitchFamily="34" charset="-79"/>
              </a:rPr>
              <a:t>הביקורת מציינת כי לאור כמות התלמידים הדתיים הקיימת כיום בביה"ס קשת התקווה ולאור רעיון השילוב, קיים ספק רב באשר לעתיד ביה"ס כמשלב.</a:t>
            </a:r>
            <a:endParaRPr lang="en-US" dirty="0">
              <a:latin typeface="David" panose="020E0502060401010101" pitchFamily="34" charset="-79"/>
              <a:cs typeface="David" panose="020E0502060401010101" pitchFamily="34" charset="-79"/>
            </a:endParaRPr>
          </a:p>
          <a:p>
            <a:pPr lvl="0"/>
            <a:r>
              <a:rPr lang="he-IL" b="1" dirty="0">
                <a:latin typeface="David" panose="020E0502060401010101" pitchFamily="34" charset="-79"/>
                <a:cs typeface="David" panose="020E0502060401010101" pitchFamily="34" charset="-79"/>
              </a:rPr>
              <a:t>לבחון משמעות הקמת בית ספר רביעי לאור מגבלות התקציב ויכולת בית הספר לשרוד כלכלית .</a:t>
            </a:r>
            <a:endParaRPr lang="en-US" dirty="0">
              <a:latin typeface="David" panose="020E0502060401010101" pitchFamily="34" charset="-79"/>
              <a:cs typeface="David" panose="020E0502060401010101" pitchFamily="34" charset="-79"/>
            </a:endParaRPr>
          </a:p>
          <a:p>
            <a:pPr lvl="0"/>
            <a:r>
              <a:rPr lang="he-IL" b="1" dirty="0">
                <a:latin typeface="David" panose="020E0502060401010101" pitchFamily="34" charset="-79"/>
                <a:cs typeface="David" panose="020E0502060401010101" pitchFamily="34" charset="-79"/>
              </a:rPr>
              <a:t>לקיים רישום אינוונטר לכל ציוד בתי הספר.</a:t>
            </a:r>
            <a:endParaRPr lang="en-US" dirty="0">
              <a:latin typeface="David" panose="020E0502060401010101" pitchFamily="34" charset="-79"/>
              <a:cs typeface="David" panose="020E0502060401010101" pitchFamily="34" charset="-79"/>
            </a:endParaRPr>
          </a:p>
          <a:p>
            <a:endParaRPr lang="he-IL" dirty="0">
              <a:latin typeface="David" panose="020E0502060401010101" pitchFamily="34" charset="-79"/>
              <a:cs typeface="David" panose="020E0502060401010101" pitchFamily="34" charset="-79"/>
            </a:endParaRPr>
          </a:p>
        </p:txBody>
      </p:sp>
      <p:sp>
        <p:nvSpPr>
          <p:cNvPr id="2" name="כותרת 1"/>
          <p:cNvSpPr>
            <a:spLocks noGrp="1"/>
          </p:cNvSpPr>
          <p:nvPr>
            <p:ph type="title"/>
          </p:nvPr>
        </p:nvSpPr>
        <p:spPr>
          <a:xfrm>
            <a:off x="457200" y="274638"/>
            <a:ext cx="8229600" cy="922114"/>
          </a:xfrm>
        </p:spPr>
        <p:txBody>
          <a:bodyPr/>
          <a:lstStyle/>
          <a:p>
            <a:pPr algn="ctr"/>
            <a:r>
              <a:rPr lang="he-IL" dirty="0" smtClean="0"/>
              <a:t>המלצות מחלקת החינוך</a:t>
            </a:r>
            <a:endParaRPr lang="he-IL" dirty="0"/>
          </a:p>
        </p:txBody>
      </p:sp>
    </p:spTree>
    <p:extLst>
      <p:ext uri="{BB962C8B-B14F-4D97-AF65-F5344CB8AC3E}">
        <p14:creationId xmlns:p14="http://schemas.microsoft.com/office/powerpoint/2010/main" val="3263829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1196752"/>
            <a:ext cx="8229600" cy="5472608"/>
          </a:xfrm>
        </p:spPr>
        <p:txBody>
          <a:bodyPr>
            <a:normAutofit fontScale="92500" lnSpcReduction="20000"/>
          </a:bodyPr>
          <a:lstStyle/>
          <a:p>
            <a:pPr lvl="0" algn="just"/>
            <a:r>
              <a:rPr lang="he-IL" dirty="0">
                <a:latin typeface="David" panose="020E0502060401010101" pitchFamily="34" charset="-79"/>
                <a:cs typeface="David" panose="020E0502060401010101" pitchFamily="34" charset="-79"/>
              </a:rPr>
              <a:t>נמצא כי, מנהלת מחוז צפון במשרד החינוך, תומכת בביה"ס בכ-106 שעות שבועיות בתחומים של "חלוץ חינוכי", בית ספר משלב דתי חילוני ובית ספר סביבתי. </a:t>
            </a:r>
            <a:endParaRPr lang="en-US" dirty="0">
              <a:latin typeface="David" panose="020E0502060401010101" pitchFamily="34" charset="-79"/>
              <a:cs typeface="David" panose="020E0502060401010101" pitchFamily="34" charset="-79"/>
            </a:endParaRPr>
          </a:p>
          <a:p>
            <a:pPr algn="just"/>
            <a:r>
              <a:rPr lang="he-IL" b="1" dirty="0">
                <a:latin typeface="David" panose="020E0502060401010101" pitchFamily="34" charset="-79"/>
                <a:cs typeface="David" panose="020E0502060401010101" pitchFamily="34" charset="-79"/>
              </a:rPr>
              <a:t>הביקורת מציינת כי ללא תמיכה משמעותית זו, ביה"ס יאבד את הייחודיות ומוטל ספק בדבר יכולתו להתקיים.</a:t>
            </a:r>
            <a:endParaRPr lang="en-US" dirty="0">
              <a:latin typeface="David" panose="020E0502060401010101" pitchFamily="34" charset="-79"/>
              <a:cs typeface="David" panose="020E0502060401010101" pitchFamily="34" charset="-79"/>
            </a:endParaRPr>
          </a:p>
          <a:p>
            <a:pPr lvl="0" algn="just"/>
            <a:r>
              <a:rPr lang="he-IL" dirty="0">
                <a:latin typeface="David" panose="020E0502060401010101" pitchFamily="34" charset="-79"/>
                <a:cs typeface="David" panose="020E0502060401010101" pitchFamily="34" charset="-79"/>
              </a:rPr>
              <a:t>ביה"ס מוגדר כדתי משלב המחייב כמות תלמידים דתיים כתנאי לשילוב. הצוות החינוכי בתאום עם מחלקת החינוך הגדירו יעד של 60/40 לטובת האוכלוסייה הדתית . </a:t>
            </a:r>
            <a:endParaRPr lang="en-US" dirty="0">
              <a:latin typeface="David" panose="020E0502060401010101" pitchFamily="34" charset="-79"/>
              <a:cs typeface="David" panose="020E0502060401010101" pitchFamily="34" charset="-79"/>
            </a:endParaRPr>
          </a:p>
          <a:p>
            <a:pPr algn="just"/>
            <a:r>
              <a:rPr lang="he-IL" b="1" dirty="0">
                <a:latin typeface="David" panose="020E0502060401010101" pitchFamily="34" charset="-79"/>
                <a:cs typeface="David" panose="020E0502060401010101" pitchFamily="34" charset="-79"/>
              </a:rPr>
              <a:t>הביקורת מציינת כי, לאור כמות התלמידים הדתיים במועצה הנרשמים לביה"ס קיימת בעיה לעמוד בהגדרת שילוב זו. </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הביקורת מציינת כי מתוכננת בניית בית ספר חדש במושב, מתוך תפיסה של גידול בכמות התלמידים .</a:t>
            </a:r>
            <a:endParaRPr lang="en-US" dirty="0">
              <a:latin typeface="David" panose="020E0502060401010101" pitchFamily="34" charset="-79"/>
              <a:cs typeface="David" panose="020E0502060401010101" pitchFamily="34" charset="-79"/>
            </a:endParaRPr>
          </a:p>
          <a:p>
            <a:pPr algn="just"/>
            <a:r>
              <a:rPr lang="he-IL" b="1" dirty="0">
                <a:latin typeface="David" panose="020E0502060401010101" pitchFamily="34" charset="-79"/>
                <a:cs typeface="David" panose="020E0502060401010101" pitchFamily="34" charset="-79"/>
              </a:rPr>
              <a:t> לדעת הביקורת יש לבחון את מקורות התלמידים הדתיים לצורך הגדרות השילוב ולאור ההרחבה העתידית של המושב באם מתוכננת לדתיים, למסורתיים או לכל המעוניינים. במצב הקיים קיימת בעיה מהותית ביכולת השילוב בביה"ס.</a:t>
            </a:r>
            <a:endParaRPr lang="en-US" dirty="0">
              <a:latin typeface="David" panose="020E0502060401010101" pitchFamily="34" charset="-79"/>
              <a:cs typeface="David" panose="020E0502060401010101" pitchFamily="34" charset="-79"/>
            </a:endParaRPr>
          </a:p>
          <a:p>
            <a:pPr algn="just"/>
            <a:endParaRPr lang="he-IL" dirty="0">
              <a:latin typeface="David" panose="020E0502060401010101" pitchFamily="34" charset="-79"/>
              <a:cs typeface="David" panose="020E0502060401010101" pitchFamily="34" charset="-79"/>
            </a:endParaRPr>
          </a:p>
        </p:txBody>
      </p:sp>
      <p:sp>
        <p:nvSpPr>
          <p:cNvPr id="2" name="כותרת 1"/>
          <p:cNvSpPr>
            <a:spLocks noGrp="1"/>
          </p:cNvSpPr>
          <p:nvPr>
            <p:ph type="title"/>
          </p:nvPr>
        </p:nvSpPr>
        <p:spPr>
          <a:xfrm>
            <a:off x="457200" y="274638"/>
            <a:ext cx="8229600" cy="850106"/>
          </a:xfrm>
        </p:spPr>
        <p:txBody>
          <a:bodyPr/>
          <a:lstStyle/>
          <a:p>
            <a:pPr algn="ctr"/>
            <a:r>
              <a:rPr lang="he-IL" dirty="0" smtClean="0"/>
              <a:t>ביה"ס קשת התקווה</a:t>
            </a:r>
            <a:endParaRPr lang="he-IL" dirty="0"/>
          </a:p>
        </p:txBody>
      </p:sp>
    </p:spTree>
    <p:extLst>
      <p:ext uri="{BB962C8B-B14F-4D97-AF65-F5344CB8AC3E}">
        <p14:creationId xmlns:p14="http://schemas.microsoft.com/office/powerpoint/2010/main" val="2629157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1124744"/>
            <a:ext cx="8229600" cy="5733256"/>
          </a:xfrm>
        </p:spPr>
        <p:txBody>
          <a:bodyPr>
            <a:normAutofit fontScale="85000" lnSpcReduction="20000"/>
          </a:bodyPr>
          <a:lstStyle/>
          <a:p>
            <a:pPr lvl="0" algn="just"/>
            <a:r>
              <a:rPr lang="he-IL" dirty="0">
                <a:latin typeface="David" panose="020E0502060401010101" pitchFamily="34" charset="-79"/>
                <a:cs typeface="David" panose="020E0502060401010101" pitchFamily="34" charset="-79"/>
              </a:rPr>
              <a:t>נמצא כי, המועצה מממנת ב-3 השנים האחרונות את תחום ההשתלמויות למורים בנושא המרחב הביוספרי בשיתוף משרד החינוך.</a:t>
            </a:r>
            <a:endParaRPr lang="en-US" dirty="0">
              <a:latin typeface="David" panose="020E0502060401010101" pitchFamily="34" charset="-79"/>
              <a:cs typeface="David" panose="020E0502060401010101" pitchFamily="34" charset="-79"/>
            </a:endParaRPr>
          </a:p>
          <a:p>
            <a:pPr lvl="0" algn="just"/>
            <a:r>
              <a:rPr lang="he-IL" dirty="0">
                <a:latin typeface="David" panose="020E0502060401010101" pitchFamily="34" charset="-79"/>
                <a:cs typeface="David" panose="020E0502060401010101" pitchFamily="34" charset="-79"/>
              </a:rPr>
              <a:t>נמצא כי, המועצה תמכה בשנים האחרונות בתקציב ביה"ס על פי המפתח של סל תלמיד בסכום של 744 ₪ לתלמיד . ( כ-300 ₪ מועבר ממשרד החינוך והיתרה מהמועצה).</a:t>
            </a:r>
            <a:endParaRPr lang="en-US" dirty="0">
              <a:latin typeface="David" panose="020E0502060401010101" pitchFamily="34" charset="-79"/>
              <a:cs typeface="David" panose="020E0502060401010101" pitchFamily="34" charset="-79"/>
            </a:endParaRPr>
          </a:p>
          <a:p>
            <a:pPr lvl="0" algn="just"/>
            <a:r>
              <a:rPr lang="he-IL" dirty="0">
                <a:latin typeface="David" panose="020E0502060401010101" pitchFamily="34" charset="-79"/>
                <a:cs typeface="David" panose="020E0502060401010101" pitchFamily="34" charset="-79"/>
              </a:rPr>
              <a:t>נמצא כי בשנת תשע"ח קוצץ התקציב ל-694 ₪ , בעקבות עליית דרוג המועצה לאשכול 7 בסוציואקונומי, הקיצוץ בתקציב משרד החינוך.</a:t>
            </a:r>
            <a:endParaRPr lang="en-US" dirty="0">
              <a:latin typeface="David" panose="020E0502060401010101" pitchFamily="34" charset="-79"/>
              <a:cs typeface="David" panose="020E0502060401010101" pitchFamily="34" charset="-79"/>
            </a:endParaRPr>
          </a:p>
          <a:p>
            <a:pPr lvl="0" algn="just"/>
            <a:r>
              <a:rPr lang="he-IL" dirty="0" smtClean="0">
                <a:latin typeface="David" panose="020E0502060401010101" pitchFamily="34" charset="-79"/>
                <a:cs typeface="David" panose="020E0502060401010101" pitchFamily="34" charset="-79"/>
              </a:rPr>
              <a:t>נמצא </a:t>
            </a:r>
            <a:r>
              <a:rPr lang="he-IL" dirty="0">
                <a:latin typeface="David" panose="020E0502060401010101" pitchFamily="34" charset="-79"/>
                <a:cs typeface="David" panose="020E0502060401010101" pitchFamily="34" charset="-79"/>
              </a:rPr>
              <a:t>כי התנהלות בתי הספר בניהול עצמי מתבטא בעיקר ברכש ובתחזוקה שוטפת. בתחום שיפוצי מבנים והשקעות עומק המועצה מטפלת.</a:t>
            </a:r>
            <a:endParaRPr lang="en-US" dirty="0">
              <a:latin typeface="David" panose="020E0502060401010101" pitchFamily="34" charset="-79"/>
              <a:cs typeface="David" panose="020E0502060401010101" pitchFamily="34" charset="-79"/>
            </a:endParaRPr>
          </a:p>
          <a:p>
            <a:pPr lvl="0" algn="just"/>
            <a:r>
              <a:rPr lang="he-IL" dirty="0">
                <a:latin typeface="David" panose="020E0502060401010101" pitchFamily="34" charset="-79"/>
                <a:cs typeface="David" panose="020E0502060401010101" pitchFamily="34" charset="-79"/>
              </a:rPr>
              <a:t>נמצא כי, קיימות 4 כיתות חינוך מיוחד בביה"ס המונות 49 תלמידים . כיתות אלה מעבר לצורך הבית ספרי מסייעות בתמיכה ואיזון תקציבי לביה"ס. בשנת תשע"ז סייעו תקציבים אלה לביה"ס לסיים שנה ביתרת זכות של כ-46,000 ₪.</a:t>
            </a:r>
            <a:endParaRPr lang="en-US" dirty="0">
              <a:latin typeface="David" panose="020E0502060401010101" pitchFamily="34" charset="-79"/>
              <a:cs typeface="David" panose="020E0502060401010101" pitchFamily="34" charset="-79"/>
            </a:endParaRPr>
          </a:p>
          <a:p>
            <a:pPr algn="just"/>
            <a:r>
              <a:rPr lang="he-IL" b="1" dirty="0">
                <a:latin typeface="David" panose="020E0502060401010101" pitchFamily="34" charset="-79"/>
                <a:cs typeface="David" panose="020E0502060401010101" pitchFamily="34" charset="-79"/>
              </a:rPr>
              <a:t>הביקורת מציינת כי במידה ויקום בית ספר לחינוך מיוחד מספר התלמידים בביה"ס יצטמצם ובהתאם סכומי התקציב מסל התלמיד בחינוך המיוחד .</a:t>
            </a:r>
            <a:endParaRPr lang="en-US" dirty="0">
              <a:latin typeface="David" panose="020E0502060401010101" pitchFamily="34" charset="-79"/>
              <a:cs typeface="David" panose="020E0502060401010101" pitchFamily="34" charset="-79"/>
            </a:endParaRPr>
          </a:p>
          <a:p>
            <a:pPr lvl="0" algn="just"/>
            <a:r>
              <a:rPr lang="he-IL" dirty="0">
                <a:latin typeface="David" panose="020E0502060401010101" pitchFamily="34" charset="-79"/>
                <a:cs typeface="David" panose="020E0502060401010101" pitchFamily="34" charset="-79"/>
              </a:rPr>
              <a:t>הביקורת ממליצה לבחון משמעויות תקציביות עתידיות בפתיחת בית ספר לחינוך </a:t>
            </a:r>
            <a:r>
              <a:rPr lang="he-IL" dirty="0" smtClean="0">
                <a:latin typeface="David" panose="020E0502060401010101" pitchFamily="34" charset="-79"/>
                <a:cs typeface="David" panose="020E0502060401010101" pitchFamily="34" charset="-79"/>
              </a:rPr>
              <a:t>מיוחד.</a:t>
            </a:r>
            <a:endParaRPr lang="en-US" dirty="0">
              <a:latin typeface="David" panose="020E0502060401010101" pitchFamily="34" charset="-79"/>
              <a:cs typeface="David" panose="020E0502060401010101" pitchFamily="34" charset="-79"/>
            </a:endParaRPr>
          </a:p>
          <a:p>
            <a:pPr algn="just"/>
            <a:endParaRPr lang="he-IL" dirty="0">
              <a:latin typeface="David" panose="020E0502060401010101" pitchFamily="34" charset="-79"/>
              <a:cs typeface="David" panose="020E0502060401010101" pitchFamily="34" charset="-79"/>
            </a:endParaRPr>
          </a:p>
        </p:txBody>
      </p:sp>
      <p:sp>
        <p:nvSpPr>
          <p:cNvPr id="2" name="כותרת 1"/>
          <p:cNvSpPr>
            <a:spLocks noGrp="1"/>
          </p:cNvSpPr>
          <p:nvPr>
            <p:ph type="title"/>
          </p:nvPr>
        </p:nvSpPr>
        <p:spPr>
          <a:xfrm>
            <a:off x="457200" y="0"/>
            <a:ext cx="8229600" cy="1052736"/>
          </a:xfrm>
        </p:spPr>
        <p:txBody>
          <a:bodyPr/>
          <a:lstStyle/>
          <a:p>
            <a:pPr algn="ctr"/>
            <a:r>
              <a:rPr lang="he-IL" dirty="0" smtClean="0"/>
              <a:t>ביה"ס עומרים</a:t>
            </a:r>
            <a:endParaRPr lang="he-IL" dirty="0"/>
          </a:p>
        </p:txBody>
      </p:sp>
    </p:spTree>
    <p:extLst>
      <p:ext uri="{BB962C8B-B14F-4D97-AF65-F5344CB8AC3E}">
        <p14:creationId xmlns:p14="http://schemas.microsoft.com/office/powerpoint/2010/main" val="3117647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1412776"/>
            <a:ext cx="8229600" cy="5256584"/>
          </a:xfrm>
        </p:spPr>
        <p:txBody>
          <a:bodyPr>
            <a:normAutofit fontScale="92500"/>
          </a:bodyPr>
          <a:lstStyle/>
          <a:p>
            <a:pPr lvl="0" algn="just"/>
            <a:r>
              <a:rPr lang="he-IL" dirty="0">
                <a:latin typeface="David" panose="020E0502060401010101" pitchFamily="34" charset="-79"/>
                <a:cs typeface="David" panose="020E0502060401010101" pitchFamily="34" charset="-79"/>
              </a:rPr>
              <a:t>בתכנון ארוך הטווח לביה"ס , מתוכננת בניית מבנה אולם ספורט. המשמעות מכך, תוספת שטחים ואחזקה על אותה כמות תלמידים. </a:t>
            </a:r>
            <a:endParaRPr lang="en-US" dirty="0">
              <a:latin typeface="David" panose="020E0502060401010101" pitchFamily="34" charset="-79"/>
              <a:cs typeface="David" panose="020E0502060401010101" pitchFamily="34" charset="-79"/>
            </a:endParaRPr>
          </a:p>
          <a:p>
            <a:pPr algn="just"/>
            <a:r>
              <a:rPr lang="he-IL" b="1" dirty="0">
                <a:latin typeface="David" panose="020E0502060401010101" pitchFamily="34" charset="-79"/>
                <a:cs typeface="David" panose="020E0502060401010101" pitchFamily="34" charset="-79"/>
              </a:rPr>
              <a:t>לדעת הביקורת במציאות החדשה ביה"ס יכנס לגירעון לאור כללי החישוב הקיימים בניהול העצמי.</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הביקורת מציינת כי,  השקעות עתידיות במבנים ואזורי למידה ופיתוח הפדגוגיה ברמת העשרה מעבר לתכניות הלימודים אינם יכולים לבוא מכספי הניהול העצמי ויתבססו בעיקר על כספי ותמיכת המועצה.</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הביקורת ממליצה לבחון משמעות העלויות העתידיות בפיתוח מתחמים נוספים בביה"ס כגון: אולם ספורט, ספריה שיחייבו תוספת כוח אדם , ניקיון, חשמל ועוד. עלויות אלה לא יוכלו להיות ע"ח תקציב הניהול העצמי ויחייבו תוספות משמעותיות מתקציב המועצה.</a:t>
            </a:r>
            <a:endParaRPr lang="en-US" dirty="0">
              <a:latin typeface="David" panose="020E0502060401010101" pitchFamily="34" charset="-79"/>
              <a:cs typeface="David" panose="020E0502060401010101" pitchFamily="34" charset="-79"/>
            </a:endParaRPr>
          </a:p>
          <a:p>
            <a:pPr algn="just"/>
            <a:endParaRPr lang="he-IL" dirty="0">
              <a:latin typeface="David" panose="020E0502060401010101" pitchFamily="34" charset="-79"/>
              <a:cs typeface="David" panose="020E0502060401010101" pitchFamily="34" charset="-79"/>
            </a:endParaRPr>
          </a:p>
        </p:txBody>
      </p:sp>
      <p:sp>
        <p:nvSpPr>
          <p:cNvPr id="2" name="כותרת 1"/>
          <p:cNvSpPr>
            <a:spLocks noGrp="1"/>
          </p:cNvSpPr>
          <p:nvPr>
            <p:ph type="title"/>
          </p:nvPr>
        </p:nvSpPr>
        <p:spPr/>
        <p:txBody>
          <a:bodyPr>
            <a:normAutofit fontScale="90000"/>
          </a:bodyPr>
          <a:lstStyle/>
          <a:p>
            <a:pPr algn="ctr"/>
            <a:r>
              <a:rPr lang="he-IL" dirty="0" smtClean="0"/>
              <a:t>השתתפות המועצה באחזקת מבנים ותשתיות</a:t>
            </a:r>
            <a:endParaRPr lang="he-IL" dirty="0"/>
          </a:p>
        </p:txBody>
      </p:sp>
    </p:spTree>
    <p:extLst>
      <p:ext uri="{BB962C8B-B14F-4D97-AF65-F5344CB8AC3E}">
        <p14:creationId xmlns:p14="http://schemas.microsoft.com/office/powerpoint/2010/main" val="2151305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7200" y="1340768"/>
            <a:ext cx="8229600" cy="5400600"/>
          </a:xfrm>
        </p:spPr>
        <p:txBody>
          <a:bodyPr>
            <a:normAutofit/>
          </a:bodyPr>
          <a:lstStyle/>
          <a:p>
            <a:pPr lvl="0" algn="just"/>
            <a:r>
              <a:rPr lang="he-IL" dirty="0">
                <a:latin typeface="David" panose="020E0502060401010101" pitchFamily="34" charset="-79"/>
                <a:cs typeface="David" panose="020E0502060401010101" pitchFamily="34" charset="-79"/>
              </a:rPr>
              <a:t>בתכנון ארוך הטווח לביה"ס , מתוכננת בניית מבנים נוספים . המשמעות מכך, תוספת שטחים ואחזקה על אותה כמות תלמידים. </a:t>
            </a:r>
            <a:endParaRPr lang="en-US" dirty="0">
              <a:latin typeface="David" panose="020E0502060401010101" pitchFamily="34" charset="-79"/>
              <a:cs typeface="David" panose="020E0502060401010101" pitchFamily="34" charset="-79"/>
            </a:endParaRPr>
          </a:p>
          <a:p>
            <a:pPr algn="just"/>
            <a:r>
              <a:rPr lang="he-IL" b="1" dirty="0">
                <a:latin typeface="David" panose="020E0502060401010101" pitchFamily="34" charset="-79"/>
                <a:cs typeface="David" panose="020E0502060401010101" pitchFamily="34" charset="-79"/>
              </a:rPr>
              <a:t>לדעת הביקורת במציאות החדשה ביה"ס יכנס לגירעון לאור כללי החישוב הקיימים בניהול העצמי</a:t>
            </a:r>
            <a:r>
              <a:rPr lang="he-IL" b="1" dirty="0" smtClean="0">
                <a:latin typeface="David" panose="020E0502060401010101" pitchFamily="34" charset="-79"/>
                <a:cs typeface="David" panose="020E0502060401010101" pitchFamily="34" charset="-79"/>
              </a:rPr>
              <a:t>.</a:t>
            </a:r>
            <a:endParaRPr lang="en-US" dirty="0">
              <a:latin typeface="David" panose="020E0502060401010101" pitchFamily="34" charset="-79"/>
              <a:cs typeface="David" panose="020E0502060401010101" pitchFamily="34" charset="-79"/>
            </a:endParaRPr>
          </a:p>
          <a:p>
            <a:pPr lvl="0" algn="just"/>
            <a:r>
              <a:rPr lang="he-IL" b="1" dirty="0">
                <a:latin typeface="David" panose="020E0502060401010101" pitchFamily="34" charset="-79"/>
                <a:cs typeface="David" panose="020E0502060401010101" pitchFamily="34" charset="-79"/>
              </a:rPr>
              <a:t>הביקורת מציינת כי, הגדלה משמעותית זו מחייבת מחשבה והקצאת משאבים נוספים להתנהלות ביה"ס בתחומים הבאים: חשמל, מים, ניקיון, אחזקה, משרות מתוגברות לאב הבית, למזכירות ועוד. </a:t>
            </a:r>
            <a:endParaRPr lang="en-US" dirty="0">
              <a:latin typeface="David" panose="020E0502060401010101" pitchFamily="34" charset="-79"/>
              <a:cs typeface="David" panose="020E0502060401010101" pitchFamily="34" charset="-79"/>
            </a:endParaRPr>
          </a:p>
          <a:p>
            <a:pPr algn="just"/>
            <a:r>
              <a:rPr lang="he-IL" b="1" dirty="0">
                <a:latin typeface="David" panose="020E0502060401010101" pitchFamily="34" charset="-79"/>
                <a:cs typeface="David" panose="020E0502060401010101" pitchFamily="34" charset="-79"/>
              </a:rPr>
              <a:t>הביקורת ממליצה לבחון את המשמעויות הנלוות להגדלת ביה"ס ולתקצב בהתאם</a:t>
            </a:r>
            <a:r>
              <a:rPr lang="he-IL" b="1" dirty="0" smtClean="0">
                <a:latin typeface="David" panose="020E0502060401010101" pitchFamily="34" charset="-79"/>
                <a:cs typeface="David" panose="020E0502060401010101" pitchFamily="34" charset="-79"/>
              </a:rPr>
              <a:t>.</a:t>
            </a:r>
            <a:endParaRPr lang="en-US" dirty="0">
              <a:latin typeface="David" panose="020E0502060401010101" pitchFamily="34" charset="-79"/>
              <a:cs typeface="David" panose="020E0502060401010101" pitchFamily="34" charset="-79"/>
            </a:endParaRPr>
          </a:p>
        </p:txBody>
      </p:sp>
      <p:sp>
        <p:nvSpPr>
          <p:cNvPr id="2" name="כותרת 1"/>
          <p:cNvSpPr>
            <a:spLocks noGrp="1"/>
          </p:cNvSpPr>
          <p:nvPr>
            <p:ph type="title"/>
          </p:nvPr>
        </p:nvSpPr>
        <p:spPr>
          <a:xfrm>
            <a:off x="457200" y="274638"/>
            <a:ext cx="8229600" cy="850106"/>
          </a:xfrm>
        </p:spPr>
        <p:txBody>
          <a:bodyPr/>
          <a:lstStyle/>
          <a:p>
            <a:pPr algn="ctr"/>
            <a:r>
              <a:rPr lang="he-IL" dirty="0" smtClean="0"/>
              <a:t>ביה"ס פלגים</a:t>
            </a:r>
            <a:endParaRPr lang="he-IL" dirty="0"/>
          </a:p>
        </p:txBody>
      </p:sp>
    </p:spTree>
    <p:extLst>
      <p:ext uri="{BB962C8B-B14F-4D97-AF65-F5344CB8AC3E}">
        <p14:creationId xmlns:p14="http://schemas.microsoft.com/office/powerpoint/2010/main" val="7082583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רחבה">
  <a:themeElements>
    <a:clrScheme name="רחבה">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רחבה">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רחבה">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60</TotalTime>
  <Words>1007</Words>
  <Application>Microsoft Office PowerPoint</Application>
  <PresentationFormat>‫הצגה על המסך (4:3)</PresentationFormat>
  <Paragraphs>68</Paragraphs>
  <Slides>11</Slides>
  <Notes>0</Notes>
  <HiddenSlides>0</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11</vt:i4>
      </vt:variant>
    </vt:vector>
  </HeadingPairs>
  <TitlesOfParts>
    <vt:vector size="18" baseType="lpstr">
      <vt:lpstr>Arial</vt:lpstr>
      <vt:lpstr>David</vt:lpstr>
      <vt:lpstr>Lucida Sans Unicode</vt:lpstr>
      <vt:lpstr>Verdana</vt:lpstr>
      <vt:lpstr>Wingdings 2</vt:lpstr>
      <vt:lpstr>Wingdings 3</vt:lpstr>
      <vt:lpstr>רחבה</vt:lpstr>
      <vt:lpstr>דוח ביקורת</vt:lpstr>
      <vt:lpstr>מטרת הביקורת</vt:lpstr>
      <vt:lpstr>מחלקת החינוך </vt:lpstr>
      <vt:lpstr>עיקרי הממצאים</vt:lpstr>
      <vt:lpstr>המלצות מחלקת החינוך</vt:lpstr>
      <vt:lpstr>ביה"ס קשת התקווה</vt:lpstr>
      <vt:lpstr>ביה"ס עומרים</vt:lpstr>
      <vt:lpstr>השתתפות המועצה באחזקת מבנים ותשתיות</vt:lpstr>
      <vt:lpstr>ביה"ס פלגים</vt:lpstr>
      <vt:lpstr>תלמידי היוגב</vt:lpstr>
      <vt:lpstr>המלצות</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דוח ביקורת</dc:title>
  <dc:creator>user</dc:creator>
  <cp:lastModifiedBy>יפעת שרון</cp:lastModifiedBy>
  <cp:revision>11</cp:revision>
  <dcterms:created xsi:type="dcterms:W3CDTF">2018-05-22T10:17:49Z</dcterms:created>
  <dcterms:modified xsi:type="dcterms:W3CDTF">2019-02-25T07:12:59Z</dcterms:modified>
</cp:coreProperties>
</file>