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3369D65-1185-4D12-BA30-715AEE9F1A3A}" type="slidenum">
              <a:rPr lang="he-IL" smtClean="0"/>
              <a:t>‹#›</a:t>
            </a:fld>
            <a:endParaRPr lang="he-IL"/>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Content Placeholder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3369D65-1185-4D12-BA30-715AEE9F1A3A}" type="slidenum">
              <a:rPr lang="he-IL" smtClean="0"/>
              <a:t>‹#›</a:t>
            </a:fld>
            <a:endParaRPr lang="he-IL"/>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93369D65-1185-4D12-BA30-715AEE9F1A3A}" type="slidenum">
              <a:rPr lang="he-IL" smtClean="0"/>
              <a:t>‹#›</a:t>
            </a:fld>
            <a:endParaRPr lang="he-IL"/>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Date Placeholder 2"/>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3369D65-1185-4D12-BA30-715AEE9F1A3A}" type="slidenum">
              <a:rPr lang="he-IL" smtClean="0"/>
              <a:t>‹#›</a:t>
            </a:fld>
            <a:endParaRPr lang="he-IL"/>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E43A92-C78B-4334-897E-69339780DAD1}" type="datetimeFigureOut">
              <a:rPr lang="he-IL" smtClean="0"/>
              <a:t>כ'/אדר א/תשע"ט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3369D65-1185-4D12-BA30-715AEE9F1A3A}"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5E43A92-C78B-4334-897E-69339780DAD1}" type="datetimeFigureOut">
              <a:rPr lang="he-IL" smtClean="0"/>
              <a:t>כ'/אדר א/תשע"ט</a:t>
            </a:fld>
            <a:endParaRPr lang="he-IL"/>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he-IL"/>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3369D65-1185-4D12-BA30-715AEE9F1A3A}"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pPr algn="r"/>
            <a:r>
              <a:rPr lang="he-IL" dirty="0" smtClean="0"/>
              <a:t>דוח ביקורת</a:t>
            </a:r>
            <a:endParaRPr lang="he-IL" dirty="0"/>
          </a:p>
        </p:txBody>
      </p:sp>
      <p:sp>
        <p:nvSpPr>
          <p:cNvPr id="3" name="כותרת משנה 2"/>
          <p:cNvSpPr>
            <a:spLocks noGrp="1"/>
          </p:cNvSpPr>
          <p:nvPr>
            <p:ph type="subTitle" idx="1"/>
          </p:nvPr>
        </p:nvSpPr>
        <p:spPr/>
        <p:txBody>
          <a:bodyPr>
            <a:normAutofit/>
          </a:bodyPr>
          <a:lstStyle/>
          <a:p>
            <a:pPr algn="ctr"/>
            <a:r>
              <a:rPr lang="he-IL" sz="6600" b="1" dirty="0" smtClean="0">
                <a:latin typeface="David" panose="020E0502060401010101" pitchFamily="34" charset="-79"/>
                <a:cs typeface="David" panose="020E0502060401010101" pitchFamily="34" charset="-79"/>
              </a:rPr>
              <a:t>טיפול בפסולת </a:t>
            </a:r>
            <a:endParaRPr lang="he-IL" sz="6600" b="1"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766654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lvl="0" algn="ctr"/>
            <a:r>
              <a:rPr lang="he-IL" b="1" u="sng" dirty="0" smtClean="0">
                <a:latin typeface="David" panose="020E0502060401010101" pitchFamily="34" charset="-79"/>
                <a:cs typeface="David" panose="020E0502060401010101" pitchFamily="34" charset="-79"/>
              </a:rPr>
              <a:t>מטרת הביקורת:</a:t>
            </a:r>
            <a:r>
              <a:rPr lang="en-US" dirty="0" smtClean="0">
                <a:latin typeface="David" panose="020E0502060401010101" pitchFamily="34" charset="-79"/>
                <a:cs typeface="David" panose="020E0502060401010101" pitchFamily="34" charset="-79"/>
              </a:rPr>
              <a:t/>
            </a:r>
            <a:br>
              <a:rPr lang="en-US" dirty="0" smtClean="0">
                <a:latin typeface="David" panose="020E0502060401010101" pitchFamily="34" charset="-79"/>
                <a:cs typeface="David" panose="020E0502060401010101" pitchFamily="34" charset="-79"/>
              </a:rPr>
            </a:br>
            <a:endParaRPr lang="he-IL"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a:normAutofit/>
          </a:bodyPr>
          <a:lstStyle/>
          <a:p>
            <a:pPr algn="just"/>
            <a:r>
              <a:rPr lang="he-IL" sz="3600" b="1" dirty="0" smtClean="0">
                <a:latin typeface="David" panose="020E0502060401010101" pitchFamily="34" charset="-79"/>
                <a:cs typeface="David" panose="020E0502060401010101" pitchFamily="34" charset="-79"/>
              </a:rPr>
              <a:t>בחינת </a:t>
            </a:r>
            <a:r>
              <a:rPr lang="he-IL" sz="3600" b="1" dirty="0">
                <a:latin typeface="David" panose="020E0502060401010101" pitchFamily="34" charset="-79"/>
                <a:cs typeface="David" panose="020E0502060401010101" pitchFamily="34" charset="-79"/>
              </a:rPr>
              <a:t>הערכות המועצה לטיפול בפסולת: הפרדה במקור, פינוי פסולת,  חינוך והסברה, תוך מתן דגש להיבטים של חיסכון, ייעול, שליטה, בקרה ופיקוח. </a:t>
            </a:r>
            <a:endParaRPr lang="he-IL" sz="36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082854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33400"/>
            <a:ext cx="8229600" cy="807368"/>
          </a:xfrm>
        </p:spPr>
        <p:txBody>
          <a:bodyPr/>
          <a:lstStyle/>
          <a:p>
            <a:pPr algn="ctr"/>
            <a:r>
              <a:rPr lang="he-IL" dirty="0" smtClean="0"/>
              <a:t>עלויות פינוי האשפה הביתית</a:t>
            </a:r>
            <a:endParaRPr lang="he-IL" dirty="0"/>
          </a:p>
        </p:txBody>
      </p:sp>
      <p:sp>
        <p:nvSpPr>
          <p:cNvPr id="3" name="מציין מיקום תוכן 2"/>
          <p:cNvSpPr>
            <a:spLocks noGrp="1"/>
          </p:cNvSpPr>
          <p:nvPr>
            <p:ph idx="1"/>
          </p:nvPr>
        </p:nvSpPr>
        <p:spPr>
          <a:xfrm>
            <a:off x="467544" y="1268760"/>
            <a:ext cx="8229600" cy="5318051"/>
          </a:xfrm>
        </p:spPr>
        <p:txBody>
          <a:bodyPr>
            <a:normAutofit fontScale="92500"/>
          </a:bodyPr>
          <a:lstStyle/>
          <a:p>
            <a:pPr lvl="0" algn="just"/>
            <a:r>
              <a:rPr lang="he-IL" b="1" dirty="0" smtClean="0">
                <a:latin typeface="David" panose="020E0502060401010101" pitchFamily="34" charset="-79"/>
                <a:cs typeface="David" panose="020E0502060401010101" pitchFamily="34" charset="-79"/>
              </a:rPr>
              <a:t>עם </a:t>
            </a:r>
            <a:r>
              <a:rPr lang="he-IL" b="1" dirty="0">
                <a:latin typeface="David" panose="020E0502060401010101" pitchFamily="34" charset="-79"/>
                <a:cs typeface="David" panose="020E0502060401010101" pitchFamily="34" charset="-79"/>
              </a:rPr>
              <a:t>כניסת הפחים הכתומים ירד נפח האשפה וניתן יהיה להסתפק ביום איסוף אשפה בשבוע , לעומת יומיים כיום.</a:t>
            </a:r>
            <a:endParaRPr lang="en-US" dirty="0">
              <a:latin typeface="David" panose="020E0502060401010101" pitchFamily="34" charset="-79"/>
              <a:cs typeface="David" panose="020E0502060401010101" pitchFamily="34" charset="-79"/>
            </a:endParaRPr>
          </a:p>
          <a:p>
            <a:pPr lvl="0" algn="just"/>
            <a:r>
              <a:rPr lang="he-IL" b="1" dirty="0" smtClean="0">
                <a:latin typeface="David" panose="020E0502060401010101" pitchFamily="34" charset="-79"/>
                <a:cs typeface="David" panose="020E0502060401010101" pitchFamily="34" charset="-79"/>
              </a:rPr>
              <a:t>נמצא </a:t>
            </a:r>
            <a:r>
              <a:rPr lang="he-IL" b="1" dirty="0">
                <a:latin typeface="David" panose="020E0502060401010101" pitchFamily="34" charset="-79"/>
                <a:cs typeface="David" panose="020E0502060401010101" pitchFamily="34" charset="-79"/>
              </a:rPr>
              <a:t>כי,  במועצה קיימת משאית 11 טון. משאית זו , אינה נותנת מענה למשקל האשפה בפינוי אחד בשבוע ליישוב. המשמעות שיהיה צורך בתגבור קבלן או ברכישת משאית מתאימה למשקל הנדרש.</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מבדיקת הביקורת עולה ,כי עם כניסת הפחים הכתומים יצטמצמו מספר ימי הפינוי מ-9 ימים ל-6 ימים דבר שיביא לחיסכון של כ-360,000 ₪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בהנחה שצוות העובדים יוכל לאסוף את הפחים הכתומים בשרות תאגיד תמיר, תקבל המועצה </a:t>
            </a:r>
            <a:r>
              <a:rPr lang="he-IL" b="1" dirty="0" smtClean="0">
                <a:latin typeface="David" panose="020E0502060401010101" pitchFamily="34" charset="-79"/>
                <a:cs typeface="David" panose="020E0502060401010101" pitchFamily="34" charset="-79"/>
              </a:rPr>
              <a:t>כ-114,000 </a:t>
            </a:r>
            <a:r>
              <a:rPr lang="he-IL" b="1" dirty="0">
                <a:latin typeface="David" panose="020E0502060401010101" pitchFamily="34" charset="-79"/>
                <a:cs typeface="David" panose="020E0502060401010101" pitchFamily="34" charset="-79"/>
              </a:rPr>
              <a:t>₪ לשנה.</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המשמעות מכך שיהיה חיסכון של כ-500,000 ₪ לשנה עם מעבר המועצה למחזור באמצעות הפחים הכתומים, וצמצום מספר ימי האיסוף ליום בשבוע.</a:t>
            </a:r>
            <a:endParaRPr lang="en-US" dirty="0">
              <a:latin typeface="David" panose="020E0502060401010101" pitchFamily="34" charset="-79"/>
              <a:cs typeface="David" panose="020E0502060401010101" pitchFamily="34" charset="-79"/>
            </a:endParaRPr>
          </a:p>
          <a:p>
            <a:pPr lvl="0" algn="just"/>
            <a:r>
              <a:rPr lang="he-IL" b="1" dirty="0" smtClean="0">
                <a:latin typeface="David" panose="020E0502060401010101" pitchFamily="34" charset="-79"/>
                <a:cs typeface="David" panose="020E0502060401010101" pitchFamily="34" charset="-79"/>
              </a:rPr>
              <a:t>לדעת </a:t>
            </a:r>
            <a:r>
              <a:rPr lang="he-IL" b="1" dirty="0">
                <a:latin typeface="David" panose="020E0502060401010101" pitchFamily="34" charset="-79"/>
                <a:cs typeface="David" panose="020E0502060401010101" pitchFamily="34" charset="-79"/>
              </a:rPr>
              <a:t>הביקורת , יש לבחון רעיון הפרדת פסולת לזרמים  במקור כתפיסה ערכית חינוכית במועצה ובהתאם להעביר מסרים לכל היישובים והתושבים.</a:t>
            </a: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872079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פחים כתומים</a:t>
            </a:r>
            <a:endParaRPr lang="he-IL" dirty="0"/>
          </a:p>
        </p:txBody>
      </p:sp>
      <p:sp>
        <p:nvSpPr>
          <p:cNvPr id="3" name="מציין מיקום תוכן 2"/>
          <p:cNvSpPr>
            <a:spLocks noGrp="1"/>
          </p:cNvSpPr>
          <p:nvPr>
            <p:ph idx="1"/>
          </p:nvPr>
        </p:nvSpPr>
        <p:spPr>
          <a:xfrm>
            <a:off x="457200" y="1340768"/>
            <a:ext cx="8229600" cy="5328592"/>
          </a:xfrm>
        </p:spPr>
        <p:txBody>
          <a:bodyPr>
            <a:normAutofit fontScale="85000" lnSpcReduction="10000"/>
          </a:bodyPr>
          <a:lstStyle/>
          <a:p>
            <a:pPr lvl="0" algn="just"/>
            <a:r>
              <a:rPr lang="he-IL" b="1" dirty="0">
                <a:latin typeface="David" panose="020E0502060401010101" pitchFamily="34" charset="-79"/>
                <a:cs typeface="David" panose="020E0502060401010101" pitchFamily="34" charset="-79"/>
              </a:rPr>
              <a:t>המועצה מתכננת להיכנס לתכנית הפחים הכתומים לכל יישובי המועצה, אולם קיימת בעיית תשתיות לפחים אלה. בחלק מהיישובים לא תוכננה תשתית מתאימה להכנסת הפחים הכתומים, המשמעות מכך שהפחים יהיו ליד הירוקים בחלקם על המדרכות</a:t>
            </a:r>
            <a:r>
              <a:rPr lang="he-IL" b="1" dirty="0" smtClean="0">
                <a:latin typeface="David" panose="020E0502060401010101" pitchFamily="34" charset="-79"/>
                <a:cs typeface="David" panose="020E0502060401010101" pitchFamily="34" charset="-79"/>
              </a:rPr>
              <a:t>.</a:t>
            </a:r>
            <a:endParaRPr lang="en-US" dirty="0">
              <a:latin typeface="David" panose="020E0502060401010101" pitchFamily="34" charset="-79"/>
              <a:cs typeface="David" panose="020E0502060401010101" pitchFamily="34" charset="-79"/>
            </a:endParaRPr>
          </a:p>
          <a:p>
            <a:pPr lvl="0" algn="just"/>
            <a:r>
              <a:rPr lang="he-IL" dirty="0">
                <a:latin typeface="David" panose="020E0502060401010101" pitchFamily="34" charset="-79"/>
                <a:cs typeface="David" panose="020E0502060401010101" pitchFamily="34" charset="-79"/>
              </a:rPr>
              <a:t>תקציב ותמריץ למועצות להיכנס לפרויקט המחזור, המשרד להגנת הסביבה הוציא קול קורא להגדלת הפסולת הממוחזרת, ככל שהמועצות ימחזרו יותר , יקבלו 300 ₪ על כל טון מחזור נוסף,  המדידה נערכת על הפסולת הממוחזרת בהשוואה לשנה קודמת.</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לדעת הביקורת, תמריץ זה אינו מתגמל כראוי את המועצה והיישובים. מתחייב מכך האינטרס המועצתי והיישובי למחזור ללא קשר לתגמול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מהלך הכנסת הפחים הכתומים, הינו בעל שני יתרונות:</a:t>
            </a:r>
            <a:endParaRPr lang="en-US" dirty="0">
              <a:latin typeface="David" panose="020E0502060401010101" pitchFamily="34" charset="-79"/>
              <a:cs typeface="David" panose="020E0502060401010101" pitchFamily="34" charset="-79"/>
            </a:endParaRPr>
          </a:p>
          <a:p>
            <a:pPr marL="0" lvl="0" indent="0" algn="just">
              <a:buNone/>
            </a:pPr>
            <a:r>
              <a:rPr lang="he-IL" b="1" dirty="0" smtClean="0">
                <a:latin typeface="David" panose="020E0502060401010101" pitchFamily="34" charset="-79"/>
                <a:cs typeface="David" panose="020E0502060401010101" pitchFamily="34" charset="-79"/>
              </a:rPr>
              <a:t>         </a:t>
            </a:r>
            <a:r>
              <a:rPr lang="he-IL" b="1" u="sng" dirty="0" smtClean="0">
                <a:latin typeface="David" panose="020E0502060401010101" pitchFamily="34" charset="-79"/>
                <a:cs typeface="David" panose="020E0502060401010101" pitchFamily="34" charset="-79"/>
              </a:rPr>
              <a:t> חינוכי </a:t>
            </a:r>
            <a:r>
              <a:rPr lang="he-IL" b="1" dirty="0">
                <a:latin typeface="David" panose="020E0502060401010101" pitchFamily="34" charset="-79"/>
                <a:cs typeface="David" panose="020E0502060401010101" pitchFamily="34" charset="-79"/>
              </a:rPr>
              <a:t>, מחזור פסולת והקטנת הפסולת המוטמנת.</a:t>
            </a:r>
            <a:endParaRPr lang="en-US" dirty="0">
              <a:latin typeface="David" panose="020E0502060401010101" pitchFamily="34" charset="-79"/>
              <a:cs typeface="David" panose="020E0502060401010101" pitchFamily="34" charset="-79"/>
            </a:endParaRPr>
          </a:p>
          <a:p>
            <a:pPr marL="0" lvl="0" indent="0" algn="just">
              <a:buNone/>
            </a:pPr>
            <a:r>
              <a:rPr lang="he-IL" b="1" dirty="0" smtClean="0">
                <a:latin typeface="David" panose="020E0502060401010101" pitchFamily="34" charset="-79"/>
                <a:cs typeface="David" panose="020E0502060401010101" pitchFamily="34" charset="-79"/>
              </a:rPr>
              <a:t>          </a:t>
            </a:r>
            <a:r>
              <a:rPr lang="he-IL" b="1" u="sng" dirty="0" smtClean="0">
                <a:latin typeface="David" panose="020E0502060401010101" pitchFamily="34" charset="-79"/>
                <a:cs typeface="David" panose="020E0502060401010101" pitchFamily="34" charset="-79"/>
              </a:rPr>
              <a:t>כלכלי</a:t>
            </a:r>
            <a:r>
              <a:rPr lang="he-IL" b="1" dirty="0" smtClean="0">
                <a:latin typeface="David" panose="020E0502060401010101" pitchFamily="34" charset="-79"/>
                <a:cs typeface="David" panose="020E0502060401010101" pitchFamily="34" charset="-79"/>
              </a:rPr>
              <a:t>- </a:t>
            </a:r>
            <a:r>
              <a:rPr lang="he-IL" b="1" dirty="0">
                <a:latin typeface="David" panose="020E0502060401010101" pitchFamily="34" charset="-79"/>
                <a:cs typeface="David" panose="020E0502060401010101" pitchFamily="34" charset="-79"/>
              </a:rPr>
              <a:t>צמצום וחיסכון בימי הפינוי ועלויות ההטמנה למועצה ולישובים.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לדעת הביקורת, עקב מחסור בשטחי ציבור לריכוז פחים כתומים, ועקב העובדה שהפחים הירוקים נמצאים על המדרכות ומפריעים לתנועת הולכי הרגל ולחזית היישוב, נדרש לבחון מהלך המחזור בראיה ארוכת טווח כולל הכנת תשתיות בהתאם.</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הביקורת ממליצה להיכנס לתכנית המחזור עם הפחים הכתומים, כתפיסה חברתית חינוכית , למען שימור איכות החיים במועצה.</a:t>
            </a:r>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867922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33400"/>
            <a:ext cx="8229600" cy="807368"/>
          </a:xfrm>
        </p:spPr>
        <p:txBody>
          <a:bodyPr/>
          <a:lstStyle/>
          <a:p>
            <a:pPr algn="ctr"/>
            <a:r>
              <a:rPr lang="he-IL" dirty="0" smtClean="0"/>
              <a:t>פסולת מעסקים</a:t>
            </a:r>
            <a:endParaRPr lang="he-IL" dirty="0"/>
          </a:p>
        </p:txBody>
      </p:sp>
      <p:sp>
        <p:nvSpPr>
          <p:cNvPr id="3" name="מציין מיקום תוכן 2"/>
          <p:cNvSpPr>
            <a:spLocks noGrp="1"/>
          </p:cNvSpPr>
          <p:nvPr>
            <p:ph idx="1"/>
          </p:nvPr>
        </p:nvSpPr>
        <p:spPr>
          <a:xfrm>
            <a:off x="457200" y="1340768"/>
            <a:ext cx="8229600" cy="5184576"/>
          </a:xfrm>
        </p:spPr>
        <p:txBody>
          <a:bodyPr>
            <a:normAutofit/>
          </a:bodyPr>
          <a:lstStyle/>
          <a:p>
            <a:pPr lvl="0"/>
            <a:r>
              <a:rPr lang="he-IL" b="1" dirty="0">
                <a:latin typeface="David" panose="020E0502060401010101" pitchFamily="34" charset="-79"/>
                <a:cs typeface="David" panose="020E0502060401010101" pitchFamily="34" charset="-79"/>
              </a:rPr>
              <a:t>נמצא כי, המועצה גובה מתעשייה ועסקים תשלום עבור פינוי אשפה לפי הנפת פח ולא לפי משקל. </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נמצא כי, המועצה מפנה למספר עסקים ביישובים (זוהר בדשא ,עוגות סנדרה, רפתות, לולים, משתלות, ועוד) אשפה ללא עלות, בניגוד למתחייב.</a:t>
            </a:r>
            <a:endParaRPr lang="en-US" dirty="0">
              <a:latin typeface="David" panose="020E0502060401010101" pitchFamily="34" charset="-79"/>
              <a:cs typeface="David" panose="020E0502060401010101" pitchFamily="34" charset="-79"/>
            </a:endParaRPr>
          </a:p>
          <a:p>
            <a:pPr lvl="0"/>
            <a:r>
              <a:rPr lang="he-IL" dirty="0">
                <a:latin typeface="David" panose="020E0502060401010101" pitchFamily="34" charset="-79"/>
                <a:cs typeface="David" panose="020E0502060401010101" pitchFamily="34" charset="-79"/>
              </a:rPr>
              <a:t>נמצא כי,  לא מתקיימת שקילת הפסולת הגושית מהמפעלים , והתשלום מתבצע לפי הערכה, זאת כאשר המועצה משלמת לפי משקל בהטמנה.</a:t>
            </a:r>
            <a:endParaRPr lang="en-US"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 </a:t>
            </a:r>
            <a:r>
              <a:rPr lang="he-IL" b="1" dirty="0">
                <a:latin typeface="David" panose="020E0502060401010101" pitchFamily="34" charset="-79"/>
                <a:cs typeface="David" panose="020E0502060401010101" pitchFamily="34" charset="-79"/>
              </a:rPr>
              <a:t>לדעת הביקורת, יש לקיים שקילת הפסולת הגושית לבקרה ומעקב ולגביית התשלום בהתאם למשקל כמתחייב.</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הביקורת ממליצה להגדיר מדיניות גביית תעריפי פינוי אשפה בעסקים ובפסולת הגושית ולחייב בהתאם</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235402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33400"/>
            <a:ext cx="8229600" cy="807368"/>
          </a:xfrm>
        </p:spPr>
        <p:txBody>
          <a:bodyPr/>
          <a:lstStyle/>
          <a:p>
            <a:pPr algn="ctr"/>
            <a:r>
              <a:rPr lang="he-IL" dirty="0" smtClean="0"/>
              <a:t>גזם</a:t>
            </a:r>
            <a:endParaRPr lang="he-IL" dirty="0"/>
          </a:p>
        </p:txBody>
      </p:sp>
      <p:sp>
        <p:nvSpPr>
          <p:cNvPr id="3" name="מציין מיקום תוכן 2"/>
          <p:cNvSpPr>
            <a:spLocks noGrp="1"/>
          </p:cNvSpPr>
          <p:nvPr>
            <p:ph idx="1"/>
          </p:nvPr>
        </p:nvSpPr>
        <p:spPr>
          <a:xfrm>
            <a:off x="457200" y="1340768"/>
            <a:ext cx="8229600" cy="4896544"/>
          </a:xfrm>
        </p:spPr>
        <p:txBody>
          <a:bodyPr>
            <a:normAutofit/>
          </a:bodyPr>
          <a:lstStyle/>
          <a:p>
            <a:pPr lvl="0"/>
            <a:r>
              <a:rPr lang="he-IL" sz="2600" b="1" dirty="0">
                <a:latin typeface="David" panose="020E0502060401010101" pitchFamily="34" charset="-79"/>
                <a:cs typeface="David" panose="020E0502060401010101" pitchFamily="34" charset="-79"/>
              </a:rPr>
              <a:t>מדיניות המועצה בתחום פינוי הגזם עונה לצרכי היישובים ונותנת מענה הולם.</a:t>
            </a:r>
            <a:endParaRPr lang="en-US" sz="2600" dirty="0">
              <a:latin typeface="David" panose="020E0502060401010101" pitchFamily="34" charset="-79"/>
              <a:cs typeface="David" panose="020E0502060401010101" pitchFamily="34" charset="-79"/>
            </a:endParaRPr>
          </a:p>
          <a:p>
            <a:pPr lvl="0"/>
            <a:r>
              <a:rPr lang="he-IL" sz="2600" b="1" dirty="0">
                <a:latin typeface="David" panose="020E0502060401010101" pitchFamily="34" charset="-79"/>
                <a:cs typeface="David" panose="020E0502060401010101" pitchFamily="34" charset="-79"/>
              </a:rPr>
              <a:t>הביקורת מציינת כי מושב  אליקים , מקבל הטבה משמעותית יחסית ליתר יישובי המועצה בעובדה שאוספים ומטפלים בגזם בתחומו.</a:t>
            </a:r>
            <a:endParaRPr lang="en-US" sz="2600" dirty="0">
              <a:latin typeface="David" panose="020E0502060401010101" pitchFamily="34" charset="-79"/>
              <a:cs typeface="David" panose="020E0502060401010101" pitchFamily="34" charset="-79"/>
            </a:endParaRPr>
          </a:p>
          <a:p>
            <a:pPr lvl="0"/>
            <a:r>
              <a:rPr lang="he-IL" sz="2600" b="1" dirty="0">
                <a:latin typeface="David" panose="020E0502060401010101" pitchFamily="34" charset="-79"/>
                <a:cs typeface="David" panose="020E0502060401010101" pitchFamily="34" charset="-79"/>
              </a:rPr>
              <a:t>הביקורת ממליצה לבחון כמות ימי ריסוק הגזם הניתן ליישובים.</a:t>
            </a:r>
            <a:endParaRPr lang="en-US" sz="2600" dirty="0">
              <a:latin typeface="David" panose="020E0502060401010101" pitchFamily="34" charset="-79"/>
              <a:cs typeface="David" panose="020E0502060401010101" pitchFamily="34" charset="-79"/>
            </a:endParaRPr>
          </a:p>
          <a:p>
            <a:pPr lvl="0"/>
            <a:r>
              <a:rPr lang="he-IL" sz="2600" b="1" dirty="0">
                <a:latin typeface="David" panose="020E0502060401010101" pitchFamily="34" charset="-79"/>
                <a:cs typeface="David" panose="020E0502060401010101" pitchFamily="34" charset="-79"/>
              </a:rPr>
              <a:t>הביקורת ממליצה לבחון סל השירותים בנושא. (האם מרסקים? כמה ימי ריסוק? האם מאצילים סמכויות ומתגמלים כספית בהתאם? ). </a:t>
            </a:r>
            <a:endParaRPr lang="en-US" sz="26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149834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המלצות</a:t>
            </a:r>
            <a:endParaRPr lang="he-IL" dirty="0"/>
          </a:p>
        </p:txBody>
      </p:sp>
      <p:sp>
        <p:nvSpPr>
          <p:cNvPr id="3" name="מציין מיקום תוכן 2"/>
          <p:cNvSpPr>
            <a:spLocks noGrp="1"/>
          </p:cNvSpPr>
          <p:nvPr>
            <p:ph idx="1"/>
          </p:nvPr>
        </p:nvSpPr>
        <p:spPr/>
        <p:txBody>
          <a:bodyPr>
            <a:normAutofit/>
          </a:bodyPr>
          <a:lstStyle/>
          <a:p>
            <a:pPr lvl="0"/>
            <a:r>
              <a:rPr lang="he-IL" b="1" dirty="0">
                <a:latin typeface="David" panose="020E0502060401010101" pitchFamily="34" charset="-79"/>
                <a:cs typeface="David" panose="020E0502060401010101" pitchFamily="34" charset="-79"/>
              </a:rPr>
              <a:t>יש לפעול להחלת חוק האריזות , תוך הכנסת הפחים הכתומים ליישובים וליד בתי התושבים .</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יש לפעול  לפינוי פח ירוק אחת לשבוע.</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יש לבחון הכנסת משאית אשפה 14 טון.</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יש לבחון מדיניות הטיפול בגזם ביישובי המועצה.</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יש לבחון מדיניות ותעריפי הגביה לשרותיי אשפה גושית למפעלים במועצה.</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יש לתכנן פעילות חינוכית הסברתית לכלל הקהילות בתחום ההפרדה במקור לזרמים.</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523070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בהירות">
  <a:themeElements>
    <a:clrScheme name="בהירות">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קלאסי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בהירות">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17</TotalTime>
  <Words>598</Words>
  <Application>Microsoft Office PowerPoint</Application>
  <PresentationFormat>‫הצגה על המסך (4:3)</PresentationFormat>
  <Paragraphs>38</Paragraphs>
  <Slides>7</Slides>
  <Notes>0</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7</vt:i4>
      </vt:variant>
    </vt:vector>
  </HeadingPairs>
  <TitlesOfParts>
    <vt:vector size="10" baseType="lpstr">
      <vt:lpstr>Arial</vt:lpstr>
      <vt:lpstr>David</vt:lpstr>
      <vt:lpstr>בהירות</vt:lpstr>
      <vt:lpstr>דוח ביקורת</vt:lpstr>
      <vt:lpstr>מטרת הביקורת: </vt:lpstr>
      <vt:lpstr>עלויות פינוי האשפה הביתית</vt:lpstr>
      <vt:lpstr>פחים כתומים</vt:lpstr>
      <vt:lpstr>פסולת מעסקים</vt:lpstr>
      <vt:lpstr>גזם</vt:lpstr>
      <vt:lpstr>המלצות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דוח ביקורת</dc:title>
  <dc:creator>user</dc:creator>
  <cp:lastModifiedBy>יפעת שרון</cp:lastModifiedBy>
  <cp:revision>6</cp:revision>
  <dcterms:created xsi:type="dcterms:W3CDTF">2017-10-17T07:26:51Z</dcterms:created>
  <dcterms:modified xsi:type="dcterms:W3CDTF">2019-02-25T07:11:05Z</dcterms:modified>
</cp:coreProperties>
</file>