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FF612FA-9B04-4486-9CA9-9EC9722D2330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42F9BBF-268C-4DFD-A5FF-A7B67602996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 smtClean="0"/>
              <a:t>תרבות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e-IL" dirty="0" smtClean="0"/>
              <a:t>אפריל 2016</a:t>
            </a:r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24820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המלצות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lvl="0" algn="just"/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בחינת תקציב התרבות בראיית חמש שנתית.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הגדרת אירועי עוגן תרבותיים בישובים ובמועצה 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מיסוד צוות שיווק ומכירת כרטיסים למופעי התרבות.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לבחון הפעלת יום לימודים ארוך לתלמידי בתי הספר היסודיים, בראי הפעלת שעות החוגים החל מ1400 וצמצום ההסעות בהתאם.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לבחון העברת ניהול  פסטיבל  יערות מנשה ומחולות דליה  ליזם חיצוני.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44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לבחון </a:t>
            </a:r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פעילות מחלקת התרבות בפעילותה כמחלקה או כאגף תרבות פנאי וספורט.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4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לבחון את המבנה הארגוני במועצה, בדגש על מבנה אשכול חינוך, תרבות, פנאי וספורט.</a:t>
            </a:r>
            <a:endParaRPr lang="en-US" sz="44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just">
              <a:buNone/>
            </a:pPr>
            <a:endParaRPr lang="he-I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31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656184"/>
          </a:xfrm>
        </p:spPr>
        <p:txBody>
          <a:bodyPr>
            <a:noAutofit/>
          </a:bodyPr>
          <a:lstStyle/>
          <a:p>
            <a:pPr algn="r"/>
            <a:r>
              <a:rPr lang="he-IL" sz="2800" b="1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מטרת הביקורת</a:t>
            </a:r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b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בחינת התנהלות תחום התרבות מבחינה חינוכית, וכלכלית  בהתייחס לפעילות התרבותית והשרות לתושב במועצה.</a:t>
            </a:r>
            <a:r>
              <a:rPr lang="en-US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280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16152"/>
          </a:xfrm>
        </p:spPr>
        <p:txBody>
          <a:bodyPr>
            <a:normAutofit/>
          </a:bodyPr>
          <a:lstStyle/>
          <a:p>
            <a:r>
              <a:rPr lang="he-IL" sz="2800" b="1" u="sng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הנושאים </a:t>
            </a:r>
            <a:r>
              <a:rPr lang="he-IL" sz="2800" b="1" u="sng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המרכזיים </a:t>
            </a:r>
            <a:r>
              <a:rPr lang="he-IL" sz="2800" b="1" u="sng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שנבדקו</a:t>
            </a:r>
            <a:r>
              <a:rPr lang="he-IL" sz="2800" b="1" u="sng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en-US" sz="2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מטרות ויעדים מחלקת התרבות .</a:t>
            </a:r>
            <a:endParaRPr lang="en-US" sz="2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עץ מבנה וחלוקת תפקידים ואחריות (מחלקה, אגף?).</a:t>
            </a:r>
            <a:endParaRPr lang="en-US" sz="2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היקפי פעילויות ושרות לתושבי המועצה .</a:t>
            </a:r>
            <a:endParaRPr lang="en-US" sz="2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תקציב שנתי בדגש על עלויות תפעול המחלקה.</a:t>
            </a:r>
            <a:endParaRPr lang="en-US" sz="2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תפיסת הניהול הכוללת כביטוי מדיניות המועצה.</a:t>
            </a:r>
            <a:endParaRPr lang="en-US" sz="2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פעילות בישובים </a:t>
            </a:r>
            <a:r>
              <a:rPr lang="he-IL" sz="2800" b="1" dirty="0">
                <a:solidFill>
                  <a:srgbClr val="002060"/>
                </a:solidFill>
              </a:rPr>
              <a:t>.</a:t>
            </a:r>
            <a:endParaRPr lang="en-US" sz="2800" dirty="0">
              <a:solidFill>
                <a:srgbClr val="002060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95382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תקציב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מחלקת התרבות שאינה שרות סטטוטורי על פי חוק, הינה המחלקה המאוימת ביותר מבחינת הקצאת התקציב , בה קל לפגוע מידי שנה ולקצץ בהתאם למצוקות התקציביות במועצה. מה שאינו קורה ומשפיע על מחלקות אחרות.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המועצה מעוניינת בפעילות תרבותית מוגברת בישובים ובמועצה, אולם אינה מגדירה בתקציבה סעיפים משוריינים לכיסוי הפרויקטים דבר המעמיד בסימן שאלה בכל שנה את הפעילות. לדוגמא : ביטול כנס מחולות דליה, סדרת התיאטרון ועוד.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קופת המופעים ומכירת הכרטיסים לערבי זמר והצגות מתבצעת ע"י  עובדים זמניים ולא קבועים.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</a:t>
            </a:r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הביקורת יש להגדיר אירועי עוגן בתכנית התרבות השנתית בהם התקציב יהיה קבוע. 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 על המועצה לבחון מיסוד מערך המכירה והטיפול בלקוחות .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4982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מופעי תרבות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2"/>
            <a:r>
              <a:rPr lang="he-IL" sz="3200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קיים ביקוש גבוהה להצגות ילדים כ-400-500 צופים להצגה.</a:t>
            </a:r>
            <a:endParaRPr lang="en-US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2" algn="just"/>
            <a:r>
              <a:rPr lang="he-IL" sz="3200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בשנת 2015 נקנו  4 הצגות ילדים  והעודף התפעולי של המועצה היה כ-5000 ₪ להצגה. סכום זה מאפשר כיסוי הוצאות המועצה כולל מחיר אולם, קופאיות ושמירה.</a:t>
            </a:r>
            <a:endParaRPr lang="en-US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2" algn="just"/>
            <a:r>
              <a:rPr lang="he-IL" sz="3200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ההצגות המגיעות למועצה בשיטה זו בחלקן באיכות  גבוהה ובמחיר נמוך לתושבים כ-35 ₪ לילד.</a:t>
            </a:r>
            <a:endParaRPr lang="en-US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2" algn="just"/>
            <a:r>
              <a:rPr lang="he-IL" sz="32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הביקורת, לאור הביקוש להצגות ילדים, יש להמשיך רכישת מופעי איכות ושיווק ישיר לילדי ויישובי המועצה, בכך ניתן יהיה לשמור על רמת המופעים ובהשארת ערך כלכלי ותרבותי למועצה.</a:t>
            </a:r>
            <a:endParaRPr lang="en-US" sz="32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just"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478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/>
              <a:t>חוגים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Autofit/>
          </a:bodyPr>
          <a:lstStyle/>
          <a:p>
            <a:pPr lvl="0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, בשנת 2014 נוצר גרעון באולפנה למוסיקה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בכ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- 138,825 ש"ח. שנבע מעבודות חוץ. (החוגים מאוזנים ברובם).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תלמידי בתי הספר מסיימים את לימודים בין 1300-1400 ונוסעים לישובים (למסגרות החינוכיות הקיימות בחלק מהישובים ) להתארגנות אישית וארוחת צהריים , תלמידים אלה מוסעים שוב לחוגים במערכת הסעות שמתחילה משעה 1500 ומגיעה  ב-1600 לחוגים.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עלות ההסעות לחוגים המסובסדת ע"י המועצה הינה כ- 500,000 ₪.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</a:t>
            </a:r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הביקורת יש לבחון עם הנהלות הישובים שינוי סדר היום לתלמידים, בכך שיישארו ליום לימודים ארוך כולל חוגים  וארוחת צהריים. בכך יחסכו עלויות של שתי הסעות ושעות מבוזבזות לכלל הילדים .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55535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פסטיבל רמות מנשה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 תקציב הפסטיבל לשנת 2015 היה כ-1.5 מיליון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בשנת 2015 נוצרה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יתרה של כ-100,000 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בשנים קודמות היה גרעון של כ-50,000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₪ עד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כ-200,000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הפקת הפסטיבל מתבצעת בשיתוף פעולה של מפיקים ומתנדבים תושבי המועצה יחד עם גורמי חוץ, יש לכך ערך תרבותי רב לעצם קיום הפסטיבל.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האחריות והערבויות של המועצה על ספקים הינם בסך של כ-2.5 מיליון ₪ , דבר המעמיד את המועצה בסיכון גבוהה.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en-US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 על המועצה לבחון האם גודל פסטיבל כזה הינו בגדר תרבות יישובית/ מועצתית. שכן רוב האורחים באים מחוץ למועצה.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 על המועצה לבחון האם רמת הסיכון על המועצה המעסיקה מתנדבים, פועלים ותושבים בתחום הביטוח והגדרות השכר תואמת את התועלת מפעילות הפסטיבל.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just">
              <a:buNone/>
            </a:pPr>
            <a:endParaRPr lang="he-IL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57893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תרבות ישובים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Autofit/>
          </a:bodyPr>
          <a:lstStyle/>
          <a:p>
            <a:pPr lvl="0"/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כי, לכל ישוב ניתן חופש פעולה לבחור לאיזה תחום תרבותי לייעד את כספי התרבות. כולל חלוקתו למספר אירועים פנימיים.</a:t>
            </a:r>
            <a:endParaRPr lang="en-US" sz="1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כי ניתן תקציב מיוחד לאליקים לפסטיבל "באו הצללים" בתוספת של 15,000 ₪ .</a:t>
            </a:r>
            <a:endParaRPr lang="en-US" sz="1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</a:t>
            </a:r>
            <a:r>
              <a:rPr lang="he-IL" sz="1800" b="1" dirty="0">
                <a:latin typeface="David" panose="020E0502060401010101" pitchFamily="34" charset="-79"/>
                <a:cs typeface="David" panose="020E0502060401010101" pitchFamily="34" charset="-79"/>
              </a:rPr>
              <a:t>כי ניתנה תקציב מיוחד לרמות מנשה לתיקון ליל שבועות בתוספת של 15,000 ₪ .</a:t>
            </a:r>
            <a:endParaRPr lang="en-US" sz="1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כי, המועצה תומכת במוזיאון "וילפריד" בסך 15,000 ₪ בשנה.</a:t>
            </a:r>
            <a:endParaRPr lang="en-US" sz="1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</a:t>
            </a:r>
            <a:r>
              <a:rPr lang="he-IL" sz="1800" b="1" dirty="0">
                <a:latin typeface="David" panose="020E0502060401010101" pitchFamily="34" charset="-79"/>
                <a:cs typeface="David" panose="020E0502060401010101" pitchFamily="34" charset="-79"/>
              </a:rPr>
              <a:t>כי, הפעילות התרבותית בישובים הינה פנימית ברובה ואינה פתוחה ליישובי המועצה. </a:t>
            </a:r>
            <a:endParaRPr lang="en-US" sz="1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1800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 כאשר המועצה מעבירה תקציב תרבות ליישוב יש למנף תקציב זה לפעילות מובהקת בה התושבים ירגישו ויידעו שהמועצה מממנת פעילות זו.</a:t>
            </a:r>
            <a:endParaRPr lang="en-US" sz="1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8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</a:t>
            </a:r>
            <a:r>
              <a:rPr lang="he-IL" sz="1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הביקורת כאשר המועצה מתקצבת פעילות תרבות ביישוב על מנהל המחלקה בשיתוף הישוב לקבוע סוג המופע ואף להזמין תושבי היישובים השכנים ליהנות מפעילות התרבות כמכפיל תוצרי התרבות המועצתית.</a:t>
            </a:r>
            <a:endParaRPr lang="en-US" sz="1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 פעילות התרבותית בישובים מהווה מכפיל כוח לפעילות התרבותית במועצה. כאשר פעילות זו מהווה מוקד משיכה וגאווה יישובית כשמארחים את תושבי המועצה .</a:t>
            </a:r>
            <a:endParaRPr lang="en-US" sz="1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8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הביקורת ממליצה להמשיך בתמיכה בפעילות התרבות ביישובים, בדגש על פעילות תרבות מובהקת המשתפת ומזמינה תושבים מישובים שכנים להתארח ולהשתתף בפעילות. </a:t>
            </a:r>
            <a:endParaRPr lang="en-US" sz="1800" dirty="0" smtClean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sz="1800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50390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/>
              <a:t>מחול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פעילות החוגים ובכללם המחול הינה בין השעות : 1600-1830 בימים המוגדרים לפעילות בלתי פורמלית במועצה.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פעילות המחול מסובסדת ע"י המועצה בכ-26,000 ₪ לשנת 2015.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לאור הגידול הדמוגרפי והביקוש לחוגי המחול קיימת מגבלת מקום בדגש על גילאי גן עד כיתה ז'.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ההסעות לחוגים מסובסדות בכ-450,000 ₪ 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זמן האיכות שיש לתלמידים בישובים הרחוקים ,  מרגע הגעתם מביה"ס ועד לחזרתם לחוגים, הינו כ-30 דקות במקרה הטוב.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לאור השינוי הדמוגרפי והגידול בביקוש לפעילות המחול, קיים צורך בהתאמת אולמות המחול (שיפוץ ואבזור) וחדרי השירותים וההלבשה לצרכי התלמידים.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 יש לבחון שינוי שעות החוגים </a:t>
            </a:r>
            <a:r>
              <a:rPr lang="he-IL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במועצה, </a:t>
            </a:r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בכך ניתן יהיה להוסיף שעות חוגים ולנצל את המתקנים על פני מספר שעות גדול יותר. 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הביקורת ממליצה לקדם דיון עם הנהלות החינוך בישובים ולבחון משמעויות יום לימודים ארוך בראי קיצוץ בשתי הסעות הצהריים בהם התלמידים מגיעים לזמן קצר לביתם ונדרשים מיד לחזור לפעילות החוגים.</a:t>
            </a:r>
            <a:endParaRPr lang="en-US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1882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/>
              <a:t>מוסיקה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lvl="0" algn="just"/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כי , קיים חוסר בכיתות גדולות  לחזרות לתזמורת.</a:t>
            </a:r>
            <a:endParaRPr lang="en-US" sz="1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כי, אין מבנה שיכול להכיל את חזרות התזמורת ומרכז לפעילות המוסיקה במועצה.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כי, מתקיימים מפגשי נגינה כיתתיים  של כלל התלמידים בפני המשפחות פעמיים בשנה (סה"כ כ- 25 מפגשים – קונצרטים).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כי, מתקיימים שיתופי פעולה עם בתיה"ס:  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    בתיכון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: מגמת המוסיקה לבגרות והגשת תלמידים מצטיינים לרסיטלים חיצוניים ולימודי התיאוריה של המוסיקה. </a:t>
            </a:r>
            <a:endParaRPr lang="he-IL" sz="16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בבתיה"ס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היסודיים: פרויקט בתיה"ס המנגנים בכלי נגינה תזמורתיים – כלי קשת וכלי נשיפה</a:t>
            </a:r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כי, המועצה מסבסדת פעילות האולפן בכ-138,825 ₪ בשנת 2015. 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נמצא כי , קיימת תחרות משמעותית בתחום ההוראה ומחירי השעורים למוסיקה (תלמידים לומדים בהוראה פרטית בישובים ובעיר יוקנעם), דבר המשפיע על פיתוח האולפנה וכמות התלמידים בהרכבים השונים.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נמצא </a:t>
            </a:r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כי, ללא הכרת משרד החינוך בקונסרבטוריון לא ניתנת תמיכה בפעילות ומכך סבסוד למחיר שעורי המוסיקה לתלמידים, לאור זאת תושבי המועצה משלמים מחיר גבוה ביחס לישובים אחרים.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מציינת כי הוחל תהליך הקמת קונסרבטוריון במועצה . כחלק מהקמתו נדרש הקמת מרכז מוסיקה והוקצה לתכנון כ-200,000 ₪ 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16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 , לאור הפעילות המוסיקלית הענפה, יש לקדם את תכנון והקמת הקונסרבטוריון</a:t>
            </a:r>
            <a:r>
              <a:rPr lang="he-IL" sz="16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89587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</TotalTime>
  <Words>1135</Words>
  <Application>Microsoft Office PowerPoint</Application>
  <PresentationFormat>‫הצגה על המסך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David</vt:lpstr>
      <vt:lpstr>בהירות</vt:lpstr>
      <vt:lpstr>תרבות</vt:lpstr>
      <vt:lpstr>מטרת הביקורת:  בחינת התנהלות תחום התרבות מבחינה חינוכית, וכלכלית  בהתייחס לפעילות התרבותית והשרות לתושב במועצה.  </vt:lpstr>
      <vt:lpstr>תקציב</vt:lpstr>
      <vt:lpstr>מופעי תרבות</vt:lpstr>
      <vt:lpstr>חוגים</vt:lpstr>
      <vt:lpstr>פסטיבל רמות מנשה</vt:lpstr>
      <vt:lpstr>תרבות ישובים</vt:lpstr>
      <vt:lpstr>מחול</vt:lpstr>
      <vt:lpstr>מוסיקה</vt:lpstr>
      <vt:lpstr>המלצות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תרבות</dc:title>
  <dc:creator>שלמה בוזי</dc:creator>
  <cp:lastModifiedBy>יפעת שרון</cp:lastModifiedBy>
  <cp:revision>21</cp:revision>
  <dcterms:created xsi:type="dcterms:W3CDTF">2016-04-04T10:07:23Z</dcterms:created>
  <dcterms:modified xsi:type="dcterms:W3CDTF">2019-02-25T06:57:31Z</dcterms:modified>
</cp:coreProperties>
</file>