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839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107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9835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945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180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785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156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079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716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593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B79EA-B7C5-47FC-8618-3E9A36DAE992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83C59-24FA-4613-8843-7A28B2F544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271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600" dirty="0" smtClean="0">
                <a:latin typeface="David" panose="020E0502060401010101" pitchFamily="34" charset="-79"/>
                <a:cs typeface="David" panose="020E0502060401010101" pitchFamily="34" charset="-79"/>
              </a:rPr>
              <a:t>גזברות</a:t>
            </a: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2014-15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2013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he-IL" b="1" u="sng" dirty="0" smtClean="0"/>
              <a:t>גירעונות תאגידים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חברה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כלכלית לפיתוח מגידו     -             1,265,120 -₪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העמותה לקידום רווחת תושבי מגידו- 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 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933,403 -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העמותה לקידום הספורט באזור מגידו-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 678,732 -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מי מגידו-                                          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967,202 -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סה"כ גירעונות תאגידים עירוניים-  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     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3,844,457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הפרשה מצטברת במאזן   2 מיליון ₪ לחובות תאגידים.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0092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מי מגידו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המועצה לקחה הלוואת בעלים בסך 10,339,000 ₪ .ניתנה ע"י המועצה ב-2013 כנגד כספים ממנהל מקרקעי ישראל בגין היטלי ביוב.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נמצא כי, מי מגידו לקח הלוואה  ישירות מהבנק בסך 8 מיליון ₪ - 07/15.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המועצה לקחה מהבנק באישור משרד הפנים. הלוואה 10 מיליון ₪  12/15 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נמצא כי,  אחוזי הגביה  לשנת 2014 משוטף 66% מפיגורים 46%.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נמצא כי, אחוז הגביה לשנת 2015 משוטף 85% מפיגורים 55%.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המועצה לקחה הלוואות גישור להקמת מי מגידו ל-10 שנים ויותר.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הלוואה זו אושרה במליאת המועצה.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לדעת הביקורת קיים חשש לניגוד עניינים באישור ההלוואה ע"י נציגי המליאה שחלקם נושאי תפקידים מרכזיים בהנהלות היישובים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הביקורת, על המועצה להטיל היטל ביוב על היישובים והתושבים (רמת השופט, רמות מנשה, דליה, עין השופט) ולקבל  עד 24 תשלומים חודשיים.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 כי, המועצה פועלת מול הישובים לפריסת התשלומים ל-10 שנים(כולל גביית ריבית והצמדה) בניגוד למתחייב.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020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גביה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סה"כ חייבים ארנונה למועצה –     4,707,000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חייבים נוספים: (ביוב , ניקוז, אצירה, חינוך, תרבות, רווחה, היטלי ביוב)                כ-   1.5 מיליון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סה"כ חייבים כללי  כולל ארנונה –        6,242,000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בטיפול עו"ד  -                 1,271,000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חובות מסופקים – 2,725,000 ₪. תהליך העברת חוב מגביה למסופקים, בכל סוף שנה מתנהל שיח בין מחלקת הגביה והגזברות בדיון על החייבים. נבדקים כל החייבים וסטטוס החוב, מצבו האישי של החייב(רווחה, רפואי ועוד) , ונבדקות הפעולות לגביה שנעשו במהלך השנה. הליך זה הינו רישומי לצרכי משרד הפנים. למרות ההגדרה של חוב מסופק , ממשיכים לטפל בחוב באכיפה והחוב נושא ריבית והצמדה.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0364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גרעון מצטבר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הגירעון המצטבר  נכון ל- 30.09.15  הינו     כ-  2,349,000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גרעון זה הצטבר מהשנים: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בשנת 2013 גירעון מצטבר לתקופה  665,000 - ₪ ,בשנה זו הסתיימה בעודף של 24,000 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2014      1,249,000 -₪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2015 –  525,000- ₪ .	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זו השנה השנייה בה נוצר גירעון בתקציב, דבר המחייב בחינת משמעויות לגבי בניית התקציב והאיזונים המתחייבים בו.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לדברי גזברית המועצה,  קיימים פערים בתקציב המדינה המשפיעים על הביטחון התקציבי במועצה.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מציינת כי,  קיימת השפעה ישירה מפעילות ביה"ס מגידו על תקציב המועצה בדגש על שנה   בה נוצר גירעון משמעותי בביה"ס 2014 של כ- 1,249,000 ₪ שנוצר עקב ביטול תקציב מוחזקות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56838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הלוואות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70000" lnSpcReduction="20000"/>
          </a:bodyPr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הלוואות מועצה ליעודים שונים נכון לסוף 2015   כ - 35  מיליון 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הלוואת פיתוח – כ- 27 מיליון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הלוואת ביוב – כ- 7.2 מיליון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הלוואה נוספת שאושרה לשנת 2016 לביוב 10 מיליון 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תכנית פירעון המלוות ל-2016 כ- 4.6 מיליון ₪ , מופיע בפירעון מילוות בתקציב. בתקציב 2016 מתוקצב פירעון מלוות לפיתוח 3,789,000 ₪ ולביוב 892,000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ההלוואות אושרו ע"י משרד הפנים בהיתר אשראי ואישורי תב"רים.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משרד הפנים מאשר בכל שנת תקציב את תכנית פירעון המלוות.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משרד הפנים הגדיר גובה מילוות המאושר לרשויות יציבות שאינו עולה על 50% מתקציב הרשות .(לא כולל ביוב).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נעשו במועצה פעולות למחזור ההלוואות ע"י הגזברות.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 גובה המלוות ומשמעות ההחזרים השנתיים לתקציב המועצה, מחייב בחינה למשמעות יעדי הפיתוח ויכולת ההחזרים של הישובים והמועצה.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81928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cap="small" dirty="0" smtClean="0"/>
              <a:t>המלצות</a:t>
            </a:r>
            <a:r>
              <a:rPr lang="he-IL" b="1" dirty="0" smtClean="0"/>
              <a:t>: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/>
          <a:lstStyle/>
          <a:p>
            <a:pPr lvl="0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לבחון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משמעויות עומס המלוות על התקציב.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לבחון צמצום גירעונות גופי הסמך והתאגידים.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להטיל היטל ביוב על הישובים והתושבים בהתאם להנחיות רשות המים.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400349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567</Words>
  <Application>Microsoft Office PowerPoint</Application>
  <PresentationFormat>‫הצגה על המסך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2" baseType="lpstr">
      <vt:lpstr>Arial</vt:lpstr>
      <vt:lpstr>Calibri</vt:lpstr>
      <vt:lpstr>David</vt:lpstr>
      <vt:lpstr>Times New Roman</vt:lpstr>
      <vt:lpstr>ערכת נושא Office</vt:lpstr>
      <vt:lpstr>גזברות </vt:lpstr>
      <vt:lpstr>גירעונות תאגידים </vt:lpstr>
      <vt:lpstr>מי מגידו</vt:lpstr>
      <vt:lpstr>גביה</vt:lpstr>
      <vt:lpstr>גרעון מצטבר</vt:lpstr>
      <vt:lpstr>הלוואות</vt:lpstr>
      <vt:lpstr>המלצות: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גזברות</dc:title>
  <dc:creator>שלמה בוזי</dc:creator>
  <cp:lastModifiedBy>יפעת שרון</cp:lastModifiedBy>
  <cp:revision>5</cp:revision>
  <dcterms:created xsi:type="dcterms:W3CDTF">2016-06-30T12:01:29Z</dcterms:created>
  <dcterms:modified xsi:type="dcterms:W3CDTF">2019-02-25T06:56:48Z</dcterms:modified>
</cp:coreProperties>
</file>