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2A2B5B2-E46F-4C05-8DB0-DEC45CA3B507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8EA4793-AE68-4BF2-8E22-29C5DEA2492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 smtClean="0"/>
              <a:t>דוח ביקורת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18648" cy="1752600"/>
          </a:xfrm>
        </p:spPr>
        <p:txBody>
          <a:bodyPr>
            <a:normAutofit/>
          </a:bodyPr>
          <a:lstStyle/>
          <a:p>
            <a:pPr algn="ctr"/>
            <a:r>
              <a:rPr lang="he-IL" sz="4400" dirty="0" smtClean="0">
                <a:solidFill>
                  <a:srgbClr val="002060"/>
                </a:solidFill>
              </a:rPr>
              <a:t>בטיחות בעבודה</a:t>
            </a:r>
            <a:endParaRPr lang="he-IL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2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ממצאים כלליים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040560"/>
          </a:xfrm>
        </p:spPr>
        <p:txBody>
          <a:bodyPr>
            <a:normAutofit/>
          </a:bodyPr>
          <a:lstStyle/>
          <a:p>
            <a:pPr lvl="2"/>
            <a:r>
              <a:rPr lang="he-IL" sz="2400" b="1" dirty="0">
                <a:solidFill>
                  <a:srgbClr val="002060"/>
                </a:solidFill>
              </a:rPr>
              <a:t>לא קיימת תכנית בטיחות וסקר סיכונים במועצה, בניגוד למתחייב.</a:t>
            </a:r>
            <a:endParaRPr lang="en-US" sz="2400" dirty="0">
              <a:solidFill>
                <a:srgbClr val="002060"/>
              </a:solidFill>
            </a:endParaRPr>
          </a:p>
          <a:p>
            <a:pPr lvl="2"/>
            <a:r>
              <a:rPr lang="he-IL" sz="2400" b="1" dirty="0">
                <a:solidFill>
                  <a:srgbClr val="002060"/>
                </a:solidFill>
              </a:rPr>
              <a:t>לא קיים אוגדן הוראות בטיחות בעבודה .</a:t>
            </a:r>
            <a:endParaRPr lang="en-US" sz="2400" dirty="0">
              <a:solidFill>
                <a:srgbClr val="002060"/>
              </a:solidFill>
            </a:endParaRPr>
          </a:p>
          <a:p>
            <a:pPr lvl="2"/>
            <a:r>
              <a:rPr lang="he-IL" sz="2400" b="1" dirty="0">
                <a:solidFill>
                  <a:srgbClr val="002060"/>
                </a:solidFill>
              </a:rPr>
              <a:t>חסרות הוראות בטיחות מפורטות המוכוונות ומותאמות לכלל עיסוקי העובדים במועצה כגון: עובדי מנהלה, משרדים, מנהלניות ואבות בית בבתי הספר בדגש על עבודות קבלני חוץ, אחזקה ועוד. </a:t>
            </a:r>
            <a:endParaRPr lang="en-US" sz="2400" dirty="0">
              <a:solidFill>
                <a:srgbClr val="002060"/>
              </a:solidFill>
            </a:endParaRPr>
          </a:p>
          <a:p>
            <a:pPr lvl="2"/>
            <a:r>
              <a:rPr lang="he-IL" sz="2400" b="1" dirty="0">
                <a:solidFill>
                  <a:srgbClr val="002060"/>
                </a:solidFill>
              </a:rPr>
              <a:t>לא קיימת נורמה של קבלת עובדים (קבועים וזמניים) והנחייתם בתחום הבטיחות טרם כניסתם לעבודה. </a:t>
            </a:r>
            <a:endParaRPr lang="en-US" sz="2400" dirty="0">
              <a:solidFill>
                <a:srgbClr val="002060"/>
              </a:solidFill>
            </a:endParaRPr>
          </a:p>
          <a:p>
            <a:pPr lvl="2"/>
            <a:r>
              <a:rPr lang="he-IL" sz="2400" b="1" dirty="0">
                <a:solidFill>
                  <a:srgbClr val="002060"/>
                </a:solidFill>
              </a:rPr>
              <a:t>הביקורת מציינת כי, זוהי חובתם של מנהלי המחלקות לביטחון העובדים. מעבר לכך יש לעדכן את ממונה הבטיחות ולחייב העובדים בקבלת הנחיות בטיחות .</a:t>
            </a:r>
            <a:endParaRPr lang="en-US" sz="2400" dirty="0">
              <a:solidFill>
                <a:srgbClr val="002060"/>
              </a:solidFill>
            </a:endParaRPr>
          </a:p>
          <a:p>
            <a:endParaRPr lang="he-I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656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תפקידי הממונה על הבטיחות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61459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dirty="0"/>
              <a:t> </a:t>
            </a:r>
            <a:r>
              <a:rPr lang="he-IL" b="1" dirty="0">
                <a:solidFill>
                  <a:srgbClr val="002060"/>
                </a:solidFill>
              </a:rPr>
              <a:t>לאתר מפגעי בטיחות וגהות ולהודיע עליהם למעביד.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קיום של תקני בטיחות וגהות נאותים.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לדרוש הנהגת סדרי בטיחות וגהות בתהליכי העבודה, במתקנים, במבנים, בציוד ובחומרים.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לפעול לקיום הוראות תקנות ארגון הפיקוח על העבודה (מסירת מידע והדרכת עובדים), תשמ"ד-1984, ולהכנת תכנית להדרכת עובדים;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"לוודא הכנת תכנית בטיחות ועדכונה כנדרש בתקנות ארגון הפיקוח על העבודה (תכנית בטיחות), תשמ"ד–1984;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את ביצוע ההוראות של תכנית הבטיחות.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לברר את סיבותיהן ונסיבותיהן של תאונות עבודה ולהפיק לקחים.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לרכז ולתעד את המידע הקשור לתאונות עבודה ולמחלות מקצוע.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להכין הוראות בטיחות וגהות, לפרסמן לעדכנן ולפקח על ביצוען.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סימון חומרים, ציוד ותהליכי עבודה מסוכנים והתקנת שילוט הדרכה לשימוש בציוד.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ביצוע ביקורות ומעקב אחר ציוד החייב בביקורת.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קיום שגרת בדיקות רפואיות לעובדים שלגביהם קיימת דרישה לעריכת בדיקות.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לוודא ביצוע בדיקות סביבתיות תעסוקתיות לפי הצורך.</a:t>
            </a:r>
            <a:endParaRPr lang="en-US" dirty="0">
              <a:solidFill>
                <a:srgbClr val="002060"/>
              </a:solidFill>
            </a:endParaRPr>
          </a:p>
          <a:p>
            <a:pPr lvl="2"/>
            <a:r>
              <a:rPr lang="he-IL" b="1" dirty="0">
                <a:solidFill>
                  <a:srgbClr val="002060"/>
                </a:solidFill>
              </a:rPr>
              <a:t>לקבוע הסדרים שיבטיחו תנאי בטיחות וגהות נאותים בהעסקתם של קבלני חוץ.</a:t>
            </a:r>
            <a:endParaRPr lang="en-US" dirty="0">
              <a:solidFill>
                <a:srgbClr val="00206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2480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עקרי הממצאים -ממונה בטיחות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he-IL" b="1" dirty="0"/>
              <a:t>המועצה מעסיקה מזה כ-7 שנים ממונה על הבטיחות בעבודה (קבלן חיצוני) על פי חוק. חלק ממטלותיו: "כתיבת ואכיפת נוהל העסקת קבלנים, עדכון חוזי העסקת קבלנים לפי הצורך".</a:t>
            </a:r>
            <a:endParaRPr lang="en-US" dirty="0"/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לממונה הבטיחות אין  הגדרה בכתב המינוי לעסוק בבטיחות במוסדות חינוך.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הממונה על הבטיחות במועצה, אינו פועל בנושא בדיקת ואכיפת הוראות הבטיחות באתרי בניה. 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לממונה הבטיחות אין תכנית ביקורות ופיקוח על מחלקות המועצה והקבלנים הפועלים בשטחה.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לממונה הבטיחות אין דוחות ותיעוד על הביקורות המתחייבות על עובדי המועצה ועל הקבלנים בשטחה.</a:t>
            </a:r>
            <a:r>
              <a:rPr lang="he-IL" sz="2000" b="1" i="1" dirty="0">
                <a:solidFill>
                  <a:srgbClr val="002060"/>
                </a:solidFill>
              </a:rPr>
              <a:t> 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לא מתקיימות בדיקות שגרה ופתע בקרב הקבלנים והעובדים בתחום מערכת החינוך כמתחייב מהנחיות חוזר המנכ"ל .(העדר עבירות מין ובטיחות כללית).</a:t>
            </a:r>
            <a:endParaRPr lang="en-US" sz="2000" dirty="0">
              <a:solidFill>
                <a:srgbClr val="00206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7232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ועדת בטיחות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 lvl="2"/>
            <a:r>
              <a:rPr lang="he-IL" sz="2000" b="1" dirty="0">
                <a:solidFill>
                  <a:srgbClr val="002060"/>
                </a:solidFill>
              </a:rPr>
              <a:t>הוועדה לא התכנסה בשלוש השנים האחרונות כלל,  בניגוד למתחייב.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הרכב הוועדה משנת 2011 מנה ארבעה חברים: אברהם אזולאי- מנכ"ל , חביב דויד- מנהל תברואה ואחזקה (יצא לגמלאות), עמית נוסבאום- נציג מחלקת הנדסה, נחמיה אופנהיימר – ממונה הבטיחות.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הרכב הוועדה כיום במועצה אינה פריטטית כנדרש בחוק, שכן, חברים בוועדה 4 נציגי ההנהלה ללא נציגות של העובדים. במצב הקיים יש חוסר איזון בהרכבה. 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sz="2000" b="1" dirty="0">
                <a:solidFill>
                  <a:srgbClr val="002060"/>
                </a:solidFill>
              </a:rPr>
              <a:t>אין בוועדה נציג ממחלקת הביטחון הממונה על הבטיחות במוסדות החינוך.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83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המלצות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/>
          </a:bodyPr>
          <a:lstStyle/>
          <a:p>
            <a:pPr lvl="1"/>
            <a:r>
              <a:rPr lang="he-IL" b="1" dirty="0">
                <a:solidFill>
                  <a:srgbClr val="002060"/>
                </a:solidFill>
              </a:rPr>
              <a:t>יש להסדיר ולהגדיר את תפקידיו, סמכויותיו, תחומי האחריות של הממונה על הבטיחות במועצה, בכפוף להוראות החוק.</a:t>
            </a:r>
            <a:r>
              <a:rPr lang="he-IL" dirty="0">
                <a:solidFill>
                  <a:srgbClr val="002060"/>
                </a:solidFill>
              </a:rPr>
              <a:t> </a:t>
            </a:r>
            <a:endParaRPr lang="en-US" sz="2400" dirty="0">
              <a:solidFill>
                <a:srgbClr val="002060"/>
              </a:solidFill>
            </a:endParaRPr>
          </a:p>
          <a:p>
            <a:pPr lvl="1"/>
            <a:r>
              <a:rPr lang="he-IL" b="1" dirty="0" smtClean="0">
                <a:solidFill>
                  <a:srgbClr val="002060"/>
                </a:solidFill>
              </a:rPr>
              <a:t>לחייב </a:t>
            </a:r>
            <a:r>
              <a:rPr lang="he-IL" b="1" dirty="0">
                <a:solidFill>
                  <a:srgbClr val="002060"/>
                </a:solidFill>
              </a:rPr>
              <a:t>נוכחות קבועה במועצה של הממונה על הבטיחות, לצורך שליטה ובקרה בהתנהלות הקבלנים והעובדים.</a:t>
            </a:r>
            <a:endParaRPr lang="en-US" sz="2400" dirty="0">
              <a:solidFill>
                <a:srgbClr val="002060"/>
              </a:solidFill>
            </a:endParaRPr>
          </a:p>
          <a:p>
            <a:pPr lvl="1"/>
            <a:r>
              <a:rPr lang="he-IL" b="1" dirty="0">
                <a:solidFill>
                  <a:srgbClr val="002060"/>
                </a:solidFill>
              </a:rPr>
              <a:t>יש לקיים סקר ניהול בטיחות במועצה ולפעול לטיפול בממצאי הסקר כמתחייב.</a:t>
            </a:r>
            <a:endParaRPr lang="en-US" sz="2400" dirty="0">
              <a:solidFill>
                <a:srgbClr val="002060"/>
              </a:solidFill>
            </a:endParaRPr>
          </a:p>
          <a:p>
            <a:pPr lvl="1"/>
            <a:r>
              <a:rPr lang="he-IL" b="1" dirty="0">
                <a:solidFill>
                  <a:srgbClr val="002060"/>
                </a:solidFill>
              </a:rPr>
              <a:t>יש למנות נאמני בטיחות ולהכשירם במחלקות השונות במועצה בדגש על מחלקת תברואה, אחזקה, מרכז קהילתי ועוד. </a:t>
            </a:r>
            <a:endParaRPr lang="en-US" sz="2400" dirty="0">
              <a:solidFill>
                <a:srgbClr val="002060"/>
              </a:solidFill>
            </a:endParaRPr>
          </a:p>
          <a:p>
            <a:pPr lvl="1"/>
            <a:r>
              <a:rPr lang="he-IL" b="1" dirty="0">
                <a:solidFill>
                  <a:srgbClr val="002060"/>
                </a:solidFill>
              </a:rPr>
              <a:t>יש להגדיר אחריותם של מנהלים, עובדים, מפקחים (כולל קבלנים) לנושאי בטיחות וגהות באזור שבו הם עובדים ושעליו הם אחראים כחלק משגרת הפעילויות היום יומית שלהם. 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81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המלצות 2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/>
          </a:bodyPr>
          <a:lstStyle/>
          <a:p>
            <a:pPr lvl="1"/>
            <a:r>
              <a:rPr lang="he-IL" b="1" dirty="0">
                <a:solidFill>
                  <a:srgbClr val="002060"/>
                </a:solidFill>
              </a:rPr>
              <a:t>הדרכת העובדים</a:t>
            </a:r>
            <a:r>
              <a:rPr lang="he-IL" dirty="0">
                <a:solidFill>
                  <a:srgbClr val="002060"/>
                </a:solidFill>
              </a:rPr>
              <a:t> </a:t>
            </a:r>
            <a:r>
              <a:rPr lang="he-IL" b="1" dirty="0">
                <a:solidFill>
                  <a:srgbClr val="002060"/>
                </a:solidFill>
              </a:rPr>
              <a:t>בבטיחות</a:t>
            </a:r>
            <a:r>
              <a:rPr lang="he-IL" dirty="0">
                <a:solidFill>
                  <a:srgbClr val="002060"/>
                </a:solidFill>
              </a:rPr>
              <a:t> היא הגברת הידע וריענון כללי הבטיחות ונוהלי הבטיחות הדנים בהפעלה, בשימוש ובתחזוקה של ציוד, מבנה, חומר ו/או תהליכי עבודה, יידוע בדבר הסיכונים הכרוכים בעבודתם .</a:t>
            </a:r>
            <a:endParaRPr lang="en-US" sz="2400" dirty="0">
              <a:solidFill>
                <a:srgbClr val="002060"/>
              </a:solidFill>
            </a:endParaRPr>
          </a:p>
          <a:p>
            <a:pPr lvl="2"/>
            <a:r>
              <a:rPr lang="he-IL" dirty="0">
                <a:solidFill>
                  <a:srgbClr val="002060"/>
                </a:solidFill>
              </a:rPr>
              <a:t>יש לחלק חומר הסברה בנושא הבטיחות לכל עובד חדש בכניסתו לעבודה ולהחתים את העובד כי קרא והבין את הנאמר בו.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dirty="0">
                <a:solidFill>
                  <a:srgbClr val="002060"/>
                </a:solidFill>
              </a:rPr>
              <a:t>יש לערוך סדנאות בנושא בטיחות לסגל ההנהלה הבכיר ולמנהלי מחלקות כדי להגדיל את מודעותם ולהגביר את מעורבותם בתחום הבטיחות.</a:t>
            </a:r>
            <a:endParaRPr lang="en-US" sz="2000" dirty="0">
              <a:solidFill>
                <a:srgbClr val="002060"/>
              </a:solidFill>
            </a:endParaRPr>
          </a:p>
          <a:p>
            <a:pPr lvl="2"/>
            <a:r>
              <a:rPr lang="he-IL" dirty="0">
                <a:solidFill>
                  <a:srgbClr val="002060"/>
                </a:solidFill>
              </a:rPr>
              <a:t>יש לנהל מעקב , בקרה ואכיפה .</a:t>
            </a:r>
            <a:endParaRPr lang="en-US" sz="2000" dirty="0">
              <a:solidFill>
                <a:srgbClr val="002060"/>
              </a:solidFill>
            </a:endParaRPr>
          </a:p>
          <a:p>
            <a:pPr lvl="1"/>
            <a:r>
              <a:rPr lang="he-IL" b="1" dirty="0">
                <a:solidFill>
                  <a:srgbClr val="002060"/>
                </a:solidFill>
              </a:rPr>
              <a:t>יש לרענן את נוהלי הדיווח בנושא של תאונה / כמעט תאונה למחלקות השונות.</a:t>
            </a:r>
            <a:r>
              <a:rPr lang="he-IL" dirty="0">
                <a:solidFill>
                  <a:srgbClr val="002060"/>
                </a:solidFill>
              </a:rPr>
              <a:t>     דיווחים אמינים ועדכניים יסייעו להסקת מסקנות המביאות בסיכומו של דבר להפקת לקחים, ללימוד ולהדרכה.</a:t>
            </a:r>
            <a:endParaRPr lang="en-US" sz="2400" dirty="0">
              <a:solidFill>
                <a:srgbClr val="002060"/>
              </a:solidFill>
            </a:endParaRPr>
          </a:p>
          <a:p>
            <a:pPr lvl="1"/>
            <a:r>
              <a:rPr lang="he-IL" b="1" dirty="0">
                <a:solidFill>
                  <a:srgbClr val="002060"/>
                </a:solidFill>
              </a:rPr>
              <a:t>יש לאמץ</a:t>
            </a:r>
            <a:r>
              <a:rPr lang="he-IL" dirty="0">
                <a:solidFill>
                  <a:srgbClr val="002060"/>
                </a:solidFill>
              </a:rPr>
              <a:t> </a:t>
            </a:r>
            <a:r>
              <a:rPr lang="he-IL" b="1" dirty="0">
                <a:solidFill>
                  <a:srgbClr val="002060"/>
                </a:solidFill>
              </a:rPr>
              <a:t>גישה מערכתית בנושא הבטיחות, לשנות התרבות האירגונית בתודעת העובדים והמנהלים.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6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</TotalTime>
  <Words>690</Words>
  <Application>Microsoft Office PowerPoint</Application>
  <PresentationFormat>‫הצגה על המסך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9" baseType="lpstr">
      <vt:lpstr>Arial</vt:lpstr>
      <vt:lpstr>בהירות</vt:lpstr>
      <vt:lpstr>דוח ביקורת</vt:lpstr>
      <vt:lpstr>ממצאים כלליים</vt:lpstr>
      <vt:lpstr>תפקידי הממונה על הבטיחות</vt:lpstr>
      <vt:lpstr>עקרי הממצאים -ממונה בטיחות</vt:lpstr>
      <vt:lpstr>ועדת בטיחות</vt:lpstr>
      <vt:lpstr>המלצות</vt:lpstr>
      <vt:lpstr>המלצות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דוח ביקורת</dc:title>
  <dc:creator>שלמה בוזי</dc:creator>
  <cp:lastModifiedBy>יפעת שרון</cp:lastModifiedBy>
  <cp:revision>5</cp:revision>
  <dcterms:created xsi:type="dcterms:W3CDTF">2016-02-22T08:29:57Z</dcterms:created>
  <dcterms:modified xsi:type="dcterms:W3CDTF">2019-02-25T06:56:22Z</dcterms:modified>
</cp:coreProperties>
</file>