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סגנון ביניים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83" d="100"/>
          <a:sy n="83" d="100"/>
        </p:scale>
        <p:origin x="1450"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685800" y="2130425"/>
            <a:ext cx="7772400" cy="1470025"/>
          </a:xfrm>
        </p:spPr>
        <p:txBody>
          <a:bodyPr/>
          <a:lstStyle/>
          <a:p>
            <a:r>
              <a:rPr lang="he-IL" smtClean="0"/>
              <a:t>לחץ כדי לערוך סגנון כותרת של תבנית בסיס</a:t>
            </a:r>
            <a:endParaRPr lang="he-IL"/>
          </a:p>
        </p:txBody>
      </p:sp>
      <p:sp>
        <p:nvSpPr>
          <p:cNvPr id="3" name="כותרת משנה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smtClean="0"/>
              <a:t>לחץ כדי לערוך סגנון כותרת משנה של תבנית בסיס</a:t>
            </a:r>
            <a:endParaRPr lang="he-IL"/>
          </a:p>
        </p:txBody>
      </p:sp>
      <p:sp>
        <p:nvSpPr>
          <p:cNvPr id="4" name="מציין מיקום של תאריך 3"/>
          <p:cNvSpPr>
            <a:spLocks noGrp="1"/>
          </p:cNvSpPr>
          <p:nvPr>
            <p:ph type="dt" sz="half" idx="10"/>
          </p:nvPr>
        </p:nvSpPr>
        <p:spPr/>
        <p:txBody>
          <a:bodyPr/>
          <a:lstStyle/>
          <a:p>
            <a:fld id="{DF803FD0-D900-41EF-8313-96BF2E683328}" type="datetimeFigureOut">
              <a:rPr lang="he-IL" smtClean="0"/>
              <a:t>כ'/אדר א/תשע"ט</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75862BEE-9FF4-4988-9117-7B80A622293B}" type="slidenum">
              <a:rPr lang="he-IL" smtClean="0"/>
              <a:t>‹#›</a:t>
            </a:fld>
            <a:endParaRPr lang="he-IL"/>
          </a:p>
        </p:txBody>
      </p:sp>
    </p:spTree>
    <p:extLst>
      <p:ext uri="{BB962C8B-B14F-4D97-AF65-F5344CB8AC3E}">
        <p14:creationId xmlns:p14="http://schemas.microsoft.com/office/powerpoint/2010/main" val="26756782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DF803FD0-D900-41EF-8313-96BF2E683328}" type="datetimeFigureOut">
              <a:rPr lang="he-IL" smtClean="0"/>
              <a:t>כ'/אדר א/תשע"ט</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75862BEE-9FF4-4988-9117-7B80A622293B}" type="slidenum">
              <a:rPr lang="he-IL" smtClean="0"/>
              <a:t>‹#›</a:t>
            </a:fld>
            <a:endParaRPr lang="he-IL"/>
          </a:p>
        </p:txBody>
      </p:sp>
    </p:spTree>
    <p:extLst>
      <p:ext uri="{BB962C8B-B14F-4D97-AF65-F5344CB8AC3E}">
        <p14:creationId xmlns:p14="http://schemas.microsoft.com/office/powerpoint/2010/main" val="21448758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274638"/>
            <a:ext cx="2057400" cy="5851525"/>
          </a:xfrm>
        </p:spPr>
        <p:txBody>
          <a:bodyPr vert="eaVert"/>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a:xfrm>
            <a:off x="457200" y="274638"/>
            <a:ext cx="6019800" cy="5851525"/>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DF803FD0-D900-41EF-8313-96BF2E683328}" type="datetimeFigureOut">
              <a:rPr lang="he-IL" smtClean="0"/>
              <a:t>כ'/אדר א/תשע"ט</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75862BEE-9FF4-4988-9117-7B80A622293B}" type="slidenum">
              <a:rPr lang="he-IL" smtClean="0"/>
              <a:t>‹#›</a:t>
            </a:fld>
            <a:endParaRPr lang="he-IL"/>
          </a:p>
        </p:txBody>
      </p:sp>
    </p:spTree>
    <p:extLst>
      <p:ext uri="{BB962C8B-B14F-4D97-AF65-F5344CB8AC3E}">
        <p14:creationId xmlns:p14="http://schemas.microsoft.com/office/powerpoint/2010/main" val="34736197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DF803FD0-D900-41EF-8313-96BF2E683328}" type="datetimeFigureOut">
              <a:rPr lang="he-IL" smtClean="0"/>
              <a:t>כ'/אדר א/תשע"ט</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75862BEE-9FF4-4988-9117-7B80A622293B}" type="slidenum">
              <a:rPr lang="he-IL" smtClean="0"/>
              <a:t>‹#›</a:t>
            </a:fld>
            <a:endParaRPr lang="he-IL"/>
          </a:p>
        </p:txBody>
      </p:sp>
    </p:spTree>
    <p:extLst>
      <p:ext uri="{BB962C8B-B14F-4D97-AF65-F5344CB8AC3E}">
        <p14:creationId xmlns:p14="http://schemas.microsoft.com/office/powerpoint/2010/main" val="3477892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722313" y="4406900"/>
            <a:ext cx="7772400" cy="1362075"/>
          </a:xfrm>
        </p:spPr>
        <p:txBody>
          <a:bodyPr anchor="t"/>
          <a:lstStyle>
            <a:lvl1pPr algn="r">
              <a:defRPr sz="4000" b="1" cap="all"/>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DF803FD0-D900-41EF-8313-96BF2E683328}" type="datetimeFigureOut">
              <a:rPr lang="he-IL" smtClean="0"/>
              <a:t>כ'/אדר א/תשע"ט</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75862BEE-9FF4-4988-9117-7B80A622293B}" type="slidenum">
              <a:rPr lang="he-IL" smtClean="0"/>
              <a:t>‹#›</a:t>
            </a:fld>
            <a:endParaRPr lang="he-IL"/>
          </a:p>
        </p:txBody>
      </p:sp>
    </p:spTree>
    <p:extLst>
      <p:ext uri="{BB962C8B-B14F-4D97-AF65-F5344CB8AC3E}">
        <p14:creationId xmlns:p14="http://schemas.microsoft.com/office/powerpoint/2010/main" val="3178577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תוכן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של תאריך 4"/>
          <p:cNvSpPr>
            <a:spLocks noGrp="1"/>
          </p:cNvSpPr>
          <p:nvPr>
            <p:ph type="dt" sz="half" idx="10"/>
          </p:nvPr>
        </p:nvSpPr>
        <p:spPr/>
        <p:txBody>
          <a:bodyPr/>
          <a:lstStyle/>
          <a:p>
            <a:fld id="{DF803FD0-D900-41EF-8313-96BF2E683328}" type="datetimeFigureOut">
              <a:rPr lang="he-IL" smtClean="0"/>
              <a:t>כ'/אדר א/תשע"ט</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75862BEE-9FF4-4988-9117-7B80A622293B}" type="slidenum">
              <a:rPr lang="he-IL" smtClean="0"/>
              <a:t>‹#›</a:t>
            </a:fld>
            <a:endParaRPr lang="he-IL"/>
          </a:p>
        </p:txBody>
      </p:sp>
    </p:spTree>
    <p:extLst>
      <p:ext uri="{BB962C8B-B14F-4D97-AF65-F5344CB8AC3E}">
        <p14:creationId xmlns:p14="http://schemas.microsoft.com/office/powerpoint/2010/main" val="708890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lvl1pPr>
              <a:defRPr/>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4" name="מציין מיקום תוכן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טקסט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6" name="מציין מיקום תוכן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7" name="מציין מיקום של תאריך 6"/>
          <p:cNvSpPr>
            <a:spLocks noGrp="1"/>
          </p:cNvSpPr>
          <p:nvPr>
            <p:ph type="dt" sz="half" idx="10"/>
          </p:nvPr>
        </p:nvSpPr>
        <p:spPr/>
        <p:txBody>
          <a:bodyPr/>
          <a:lstStyle/>
          <a:p>
            <a:fld id="{DF803FD0-D900-41EF-8313-96BF2E683328}" type="datetimeFigureOut">
              <a:rPr lang="he-IL" smtClean="0"/>
              <a:t>כ'/אדר א/תשע"ט</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75862BEE-9FF4-4988-9117-7B80A622293B}" type="slidenum">
              <a:rPr lang="he-IL" smtClean="0"/>
              <a:t>‹#›</a:t>
            </a:fld>
            <a:endParaRPr lang="he-IL"/>
          </a:p>
        </p:txBody>
      </p:sp>
    </p:spTree>
    <p:extLst>
      <p:ext uri="{BB962C8B-B14F-4D97-AF65-F5344CB8AC3E}">
        <p14:creationId xmlns:p14="http://schemas.microsoft.com/office/powerpoint/2010/main" val="15551092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תאריך 2"/>
          <p:cNvSpPr>
            <a:spLocks noGrp="1"/>
          </p:cNvSpPr>
          <p:nvPr>
            <p:ph type="dt" sz="half" idx="10"/>
          </p:nvPr>
        </p:nvSpPr>
        <p:spPr/>
        <p:txBody>
          <a:bodyPr/>
          <a:lstStyle/>
          <a:p>
            <a:fld id="{DF803FD0-D900-41EF-8313-96BF2E683328}" type="datetimeFigureOut">
              <a:rPr lang="he-IL" smtClean="0"/>
              <a:t>כ'/אדר א/תשע"ט</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75862BEE-9FF4-4988-9117-7B80A622293B}" type="slidenum">
              <a:rPr lang="he-IL" smtClean="0"/>
              <a:t>‹#›</a:t>
            </a:fld>
            <a:endParaRPr lang="he-IL"/>
          </a:p>
        </p:txBody>
      </p:sp>
    </p:spTree>
    <p:extLst>
      <p:ext uri="{BB962C8B-B14F-4D97-AF65-F5344CB8AC3E}">
        <p14:creationId xmlns:p14="http://schemas.microsoft.com/office/powerpoint/2010/main" val="10342841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DF803FD0-D900-41EF-8313-96BF2E683328}" type="datetimeFigureOut">
              <a:rPr lang="he-IL" smtClean="0"/>
              <a:t>כ'/אדר א/תשע"ט</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75862BEE-9FF4-4988-9117-7B80A622293B}" type="slidenum">
              <a:rPr lang="he-IL" smtClean="0"/>
              <a:t>‹#›</a:t>
            </a:fld>
            <a:endParaRPr lang="he-IL"/>
          </a:p>
        </p:txBody>
      </p:sp>
    </p:spTree>
    <p:extLst>
      <p:ext uri="{BB962C8B-B14F-4D97-AF65-F5344CB8AC3E}">
        <p14:creationId xmlns:p14="http://schemas.microsoft.com/office/powerpoint/2010/main" val="4254252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3050"/>
            <a:ext cx="3008313" cy="1162050"/>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טקסט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DF803FD0-D900-41EF-8313-96BF2E683328}" type="datetimeFigureOut">
              <a:rPr lang="he-IL" smtClean="0"/>
              <a:t>כ'/אדר א/תשע"ט</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75862BEE-9FF4-4988-9117-7B80A622293B}" type="slidenum">
              <a:rPr lang="he-IL" smtClean="0"/>
              <a:t>‹#›</a:t>
            </a:fld>
            <a:endParaRPr lang="he-IL"/>
          </a:p>
        </p:txBody>
      </p:sp>
    </p:spTree>
    <p:extLst>
      <p:ext uri="{BB962C8B-B14F-4D97-AF65-F5344CB8AC3E}">
        <p14:creationId xmlns:p14="http://schemas.microsoft.com/office/powerpoint/2010/main" val="26199553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792288" y="4800600"/>
            <a:ext cx="5486400" cy="566738"/>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של תמונה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DF803FD0-D900-41EF-8313-96BF2E683328}" type="datetimeFigureOut">
              <a:rPr lang="he-IL" smtClean="0"/>
              <a:t>כ'/אדר א/תשע"ט</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75862BEE-9FF4-4988-9117-7B80A622293B}" type="slidenum">
              <a:rPr lang="he-IL" smtClean="0"/>
              <a:t>‹#›</a:t>
            </a:fld>
            <a:endParaRPr lang="he-IL"/>
          </a:p>
        </p:txBody>
      </p:sp>
    </p:spTree>
    <p:extLst>
      <p:ext uri="{BB962C8B-B14F-4D97-AF65-F5344CB8AC3E}">
        <p14:creationId xmlns:p14="http://schemas.microsoft.com/office/powerpoint/2010/main" val="1255611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DF803FD0-D900-41EF-8313-96BF2E683328}" type="datetimeFigureOut">
              <a:rPr lang="he-IL" smtClean="0"/>
              <a:t>כ'/אדר א/תשע"ט</a:t>
            </a:fld>
            <a:endParaRPr lang="he-IL"/>
          </a:p>
        </p:txBody>
      </p:sp>
      <p:sp>
        <p:nvSpPr>
          <p:cNvPr id="5" name="מציין מיקום של כותרת תחתונה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75862BEE-9FF4-4988-9117-7B80A622293B}" type="slidenum">
              <a:rPr lang="he-IL" smtClean="0"/>
              <a:t>‹#›</a:t>
            </a:fld>
            <a:endParaRPr lang="he-IL"/>
          </a:p>
        </p:txBody>
      </p:sp>
    </p:spTree>
    <p:extLst>
      <p:ext uri="{BB962C8B-B14F-4D97-AF65-F5344CB8AC3E}">
        <p14:creationId xmlns:p14="http://schemas.microsoft.com/office/powerpoint/2010/main" val="19677659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p:txBody>
          <a:bodyPr/>
          <a:lstStyle/>
          <a:p>
            <a:r>
              <a:rPr lang="he-IL" dirty="0" smtClean="0"/>
              <a:t>דוח ביקורת </a:t>
            </a:r>
            <a:endParaRPr lang="he-IL" dirty="0"/>
          </a:p>
        </p:txBody>
      </p:sp>
      <p:sp>
        <p:nvSpPr>
          <p:cNvPr id="3" name="כותרת משנה 2"/>
          <p:cNvSpPr>
            <a:spLocks noGrp="1"/>
          </p:cNvSpPr>
          <p:nvPr>
            <p:ph type="subTitle" idx="1"/>
          </p:nvPr>
        </p:nvSpPr>
        <p:spPr/>
        <p:txBody>
          <a:bodyPr/>
          <a:lstStyle/>
          <a:p>
            <a:r>
              <a:rPr lang="he-IL" dirty="0" smtClean="0"/>
              <a:t>גביה </a:t>
            </a:r>
          </a:p>
          <a:p>
            <a:r>
              <a:rPr lang="he-IL" dirty="0" smtClean="0"/>
              <a:t>2014</a:t>
            </a:r>
            <a:endParaRPr lang="he-IL" dirty="0"/>
          </a:p>
        </p:txBody>
      </p:sp>
    </p:spTree>
    <p:extLst>
      <p:ext uri="{BB962C8B-B14F-4D97-AF65-F5344CB8AC3E}">
        <p14:creationId xmlns:p14="http://schemas.microsoft.com/office/powerpoint/2010/main" val="11604331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endParaRPr lang="he-IL"/>
          </a:p>
        </p:txBody>
      </p:sp>
      <p:sp>
        <p:nvSpPr>
          <p:cNvPr id="3" name="מציין מיקום תוכן 2"/>
          <p:cNvSpPr>
            <a:spLocks noGrp="1"/>
          </p:cNvSpPr>
          <p:nvPr>
            <p:ph idx="1"/>
          </p:nvPr>
        </p:nvSpPr>
        <p:spPr/>
        <p:txBody>
          <a:bodyPr>
            <a:normAutofit/>
          </a:bodyPr>
          <a:lstStyle/>
          <a:p>
            <a:r>
              <a:rPr lang="he-IL" b="1" dirty="0" smtClean="0"/>
              <a:t>גבייה </a:t>
            </a:r>
            <a:r>
              <a:rPr lang="he-IL" b="1" dirty="0"/>
              <a:t>מרוכזת</a:t>
            </a:r>
            <a:r>
              <a:rPr lang="he-IL" dirty="0"/>
              <a:t> ביישובים: גלעד, גבעת עוז, הזורע, משמר העמק, עין השופט, רמת השופט, רמות מנשה ויוקנעם המושבה. </a:t>
            </a:r>
            <a:endParaRPr lang="en-US" dirty="0"/>
          </a:p>
          <a:p>
            <a:r>
              <a:rPr lang="he-IL" b="1" dirty="0" smtClean="0"/>
              <a:t>גבייה </a:t>
            </a:r>
            <a:r>
              <a:rPr lang="he-IL" b="1" dirty="0"/>
              <a:t>פרטנית</a:t>
            </a:r>
            <a:r>
              <a:rPr lang="he-IL" dirty="0"/>
              <a:t> ביישובים: דליה, מגידו, רמות מנשה- הרחבה, עין העמק, אליקים ומדרך עוז. </a:t>
            </a:r>
            <a:endParaRPr lang="he-IL" dirty="0" smtClean="0"/>
          </a:p>
          <a:p>
            <a:r>
              <a:rPr lang="he-IL" dirty="0" smtClean="0"/>
              <a:t>סה"כ  </a:t>
            </a:r>
            <a:r>
              <a:rPr lang="he-IL" dirty="0"/>
              <a:t>3,500 בתי אב 70% בגביה ישירה. הארנונה למגורים מהווה 47.5% מהכנסות המועצה מארנונה.</a:t>
            </a:r>
            <a:endParaRPr lang="en-US" dirty="0"/>
          </a:p>
          <a:p>
            <a:endParaRPr lang="he-IL" dirty="0"/>
          </a:p>
        </p:txBody>
      </p:sp>
    </p:spTree>
    <p:extLst>
      <p:ext uri="{BB962C8B-B14F-4D97-AF65-F5344CB8AC3E}">
        <p14:creationId xmlns:p14="http://schemas.microsoft.com/office/powerpoint/2010/main" val="8054456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fontScale="90000"/>
          </a:bodyPr>
          <a:lstStyle/>
          <a:p>
            <a:r>
              <a:rPr lang="he-IL" b="1" u="sng" dirty="0" smtClean="0"/>
              <a:t>כללי :</a:t>
            </a:r>
            <a:r>
              <a:rPr lang="en-US" dirty="0" smtClean="0"/>
              <a:t/>
            </a:r>
            <a:br>
              <a:rPr lang="en-US" dirty="0" smtClean="0"/>
            </a:br>
            <a:endParaRPr lang="he-IL" dirty="0"/>
          </a:p>
        </p:txBody>
      </p:sp>
      <p:sp>
        <p:nvSpPr>
          <p:cNvPr id="3" name="מציין מיקום תוכן 2"/>
          <p:cNvSpPr>
            <a:spLocks noGrp="1"/>
          </p:cNvSpPr>
          <p:nvPr>
            <p:ph idx="1"/>
          </p:nvPr>
        </p:nvSpPr>
        <p:spPr>
          <a:xfrm>
            <a:off x="457200" y="1052736"/>
            <a:ext cx="8229600" cy="5544616"/>
          </a:xfrm>
        </p:spPr>
        <p:txBody>
          <a:bodyPr>
            <a:normAutofit fontScale="62500" lnSpcReduction="20000"/>
          </a:bodyPr>
          <a:lstStyle/>
          <a:p>
            <a:pPr lvl="0"/>
            <a:r>
              <a:rPr lang="he-IL" b="1" dirty="0" smtClean="0"/>
              <a:t>מדיניות </a:t>
            </a:r>
            <a:r>
              <a:rPr lang="he-IL" b="1" dirty="0"/>
              <a:t>המועצה האזורית עד מחצית 2008 לא כללה גבייה מנהלית ועיקולים מכל סוג שהוא. מקרים קיצוניים של אי-תשלום חוב הועברו לטיפול משפטי ובמסגרתו בוצעו עיקולים מסוגים שונים.</a:t>
            </a:r>
            <a:endParaRPr lang="en-US" dirty="0"/>
          </a:p>
          <a:p>
            <a:pPr lvl="0"/>
            <a:r>
              <a:rPr lang="he-IL" b="1" dirty="0"/>
              <a:t>עיקר הגבייה במועצה עד 2008 הייתה מרוכזת למעט 3 המושבים.</a:t>
            </a:r>
            <a:endParaRPr lang="en-US" dirty="0"/>
          </a:p>
          <a:p>
            <a:pPr lvl="0"/>
            <a:r>
              <a:rPr lang="he-IL" b="1" dirty="0"/>
              <a:t>במחצית 2008 עברה המועצה לנוהל של גבייה מנהלית שכלל עיקולי בנק בסוף שנה זו.</a:t>
            </a:r>
            <a:endParaRPr lang="en-US" dirty="0"/>
          </a:p>
          <a:p>
            <a:pPr lvl="0"/>
            <a:r>
              <a:rPr lang="he-IL" b="1" dirty="0"/>
              <a:t>לאורך השנים האחרונות נדונה באשכול הכספים מעת לעת ההצעה לעבוד עם חברת גבייה מקצועית. לאור העלויות הגבוהות ואחוז הגבייה של הגבייה המרוכזת הוחלט המשך עבודה במתכונת הקיימת. בסוף 2012 הוחלט להעביר את הטיפול בחובות עבר לחברת גבייה מקצועית.</a:t>
            </a:r>
            <a:endParaRPr lang="en-US" dirty="0"/>
          </a:p>
          <a:p>
            <a:pPr lvl="0"/>
            <a:r>
              <a:rPr lang="he-IL" b="1" dirty="0"/>
              <a:t>בשנים 2009 עד 2012 נגבו חובות עבר בסה"כ 6.2 מש"ח. החוב לסוף 2012 הוא 7.2 מש"ח. לולא פעולת הגבייה הנמרצת שבוצעה ובתוספת הצמדה וריבית, היה עומד החוב המצרפי הכולל לסוף 2012 על כ- 15 מש"ח.</a:t>
            </a:r>
            <a:endParaRPr lang="en-US" dirty="0"/>
          </a:p>
          <a:p>
            <a:pPr lvl="0"/>
            <a:r>
              <a:rPr lang="he-IL" b="1" dirty="0"/>
              <a:t>בשנת 2013 נערך מאמץ גביה מהותי מחייבים ונגבו כ-600,000 ₪ מתושבים חייבים.</a:t>
            </a:r>
            <a:endParaRPr lang="en-US" dirty="0"/>
          </a:p>
          <a:p>
            <a:pPr lvl="0"/>
            <a:r>
              <a:rPr lang="he-IL" b="1" dirty="0"/>
              <a:t>בשנת 2013 בעקבות ניהול משפטי מול משרד הביטחון ובסיוע משרד עו"ד חיצוני נגבו כ-2.5 מיליון ₪ על חשבון ארנונה מחנות צה"ל.</a:t>
            </a:r>
            <a:endParaRPr lang="en-US" dirty="0"/>
          </a:p>
          <a:p>
            <a:pPr lvl="0"/>
            <a:r>
              <a:rPr lang="he-IL" b="1" dirty="0"/>
              <a:t>בעקבות הליכי מחיקת חובות בשנת 2013 נמחקו כ-2.3 מיליון ₪  מחייבים במועצה.</a:t>
            </a:r>
            <a:endParaRPr lang="en-US" dirty="0"/>
          </a:p>
          <a:p>
            <a:endParaRPr lang="he-IL" dirty="0"/>
          </a:p>
        </p:txBody>
      </p:sp>
    </p:spTree>
    <p:extLst>
      <p:ext uri="{BB962C8B-B14F-4D97-AF65-F5344CB8AC3E}">
        <p14:creationId xmlns:p14="http://schemas.microsoft.com/office/powerpoint/2010/main" val="25340903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endParaRPr lang="he-IL"/>
          </a:p>
        </p:txBody>
      </p:sp>
      <p:graphicFrame>
        <p:nvGraphicFramePr>
          <p:cNvPr id="4" name="מציין מיקום תוכן 3"/>
          <p:cNvGraphicFramePr>
            <a:graphicFrameLocks noGrp="1"/>
          </p:cNvGraphicFramePr>
          <p:nvPr>
            <p:ph idx="1"/>
            <p:extLst>
              <p:ext uri="{D42A27DB-BD31-4B8C-83A1-F6EECF244321}">
                <p14:modId xmlns:p14="http://schemas.microsoft.com/office/powerpoint/2010/main" val="2575401143"/>
              </p:ext>
            </p:extLst>
          </p:nvPr>
        </p:nvGraphicFramePr>
        <p:xfrm>
          <a:off x="467544" y="288963"/>
          <a:ext cx="8626305" cy="6520691"/>
        </p:xfrm>
        <a:graphic>
          <a:graphicData uri="http://schemas.openxmlformats.org/drawingml/2006/table">
            <a:tbl>
              <a:tblPr rtl="1" firstRow="1" firstCol="1" bandRow="1">
                <a:tableStyleId>{5C22544A-7EE6-4342-B048-85BDC9FD1C3A}</a:tableStyleId>
              </a:tblPr>
              <a:tblGrid>
                <a:gridCol w="1746216">
                  <a:extLst>
                    <a:ext uri="{9D8B030D-6E8A-4147-A177-3AD203B41FA5}">
                      <a16:colId xmlns:a16="http://schemas.microsoft.com/office/drawing/2014/main" val="20000"/>
                    </a:ext>
                  </a:extLst>
                </a:gridCol>
                <a:gridCol w="1437093">
                  <a:extLst>
                    <a:ext uri="{9D8B030D-6E8A-4147-A177-3AD203B41FA5}">
                      <a16:colId xmlns:a16="http://schemas.microsoft.com/office/drawing/2014/main" val="20001"/>
                    </a:ext>
                  </a:extLst>
                </a:gridCol>
                <a:gridCol w="1526914">
                  <a:extLst>
                    <a:ext uri="{9D8B030D-6E8A-4147-A177-3AD203B41FA5}">
                      <a16:colId xmlns:a16="http://schemas.microsoft.com/office/drawing/2014/main" val="20002"/>
                    </a:ext>
                  </a:extLst>
                </a:gridCol>
                <a:gridCol w="1661639">
                  <a:extLst>
                    <a:ext uri="{9D8B030D-6E8A-4147-A177-3AD203B41FA5}">
                      <a16:colId xmlns:a16="http://schemas.microsoft.com/office/drawing/2014/main" val="20003"/>
                    </a:ext>
                  </a:extLst>
                </a:gridCol>
                <a:gridCol w="1886187">
                  <a:extLst>
                    <a:ext uri="{9D8B030D-6E8A-4147-A177-3AD203B41FA5}">
                      <a16:colId xmlns:a16="http://schemas.microsoft.com/office/drawing/2014/main" val="20004"/>
                    </a:ext>
                  </a:extLst>
                </a:gridCol>
                <a:gridCol w="368256">
                  <a:extLst>
                    <a:ext uri="{9D8B030D-6E8A-4147-A177-3AD203B41FA5}">
                      <a16:colId xmlns:a16="http://schemas.microsoft.com/office/drawing/2014/main" val="20005"/>
                    </a:ext>
                  </a:extLst>
                </a:gridCol>
              </a:tblGrid>
              <a:tr h="285203">
                <a:tc gridSpan="6">
                  <a:txBody>
                    <a:bodyPr/>
                    <a:lstStyle/>
                    <a:p>
                      <a:pPr algn="r" rtl="1">
                        <a:lnSpc>
                          <a:spcPct val="115000"/>
                        </a:lnSpc>
                        <a:spcAft>
                          <a:spcPts val="0"/>
                        </a:spcAft>
                      </a:pPr>
                      <a:r>
                        <a:rPr lang="he-IL" sz="1200">
                          <a:effectLst/>
                        </a:rPr>
                        <a:t>ריכוז חייבים לשנים:2010-2013 במערך הגביה</a:t>
                      </a:r>
                      <a:endParaRPr lang="en-US" sz="600">
                        <a:effectLst/>
                        <a:latin typeface="Calibri"/>
                        <a:ea typeface="Calibri"/>
                        <a:cs typeface="Arial"/>
                      </a:endParaRPr>
                    </a:p>
                  </a:txBody>
                  <a:tcPr marL="40179" marR="40179" marT="0" marB="0" anchor="b"/>
                </a:tc>
                <a:tc hMerge="1">
                  <a:txBody>
                    <a:bodyPr/>
                    <a:lstStyle/>
                    <a:p>
                      <a:pPr rtl="1"/>
                      <a:endParaRPr lang="he-IL"/>
                    </a:p>
                  </a:txBody>
                  <a:tcPr/>
                </a:tc>
                <a:tc hMerge="1">
                  <a:txBody>
                    <a:bodyPr/>
                    <a:lstStyle/>
                    <a:p>
                      <a:pPr rtl="1"/>
                      <a:endParaRPr lang="he-IL"/>
                    </a:p>
                  </a:txBody>
                  <a:tcPr/>
                </a:tc>
                <a:tc hMerge="1">
                  <a:txBody>
                    <a:bodyPr/>
                    <a:lstStyle/>
                    <a:p>
                      <a:pPr rtl="1"/>
                      <a:endParaRPr lang="he-IL"/>
                    </a:p>
                  </a:txBody>
                  <a:tcPr/>
                </a:tc>
                <a:tc hMerge="1">
                  <a:txBody>
                    <a:bodyPr/>
                    <a:lstStyle/>
                    <a:p>
                      <a:pPr rtl="1"/>
                      <a:endParaRPr lang="he-IL"/>
                    </a:p>
                  </a:txBody>
                  <a:tcPr/>
                </a:tc>
                <a:tc hMerge="1">
                  <a:txBody>
                    <a:bodyPr/>
                    <a:lstStyle/>
                    <a:p>
                      <a:pPr rtl="1"/>
                      <a:endParaRPr lang="he-IL"/>
                    </a:p>
                  </a:txBody>
                  <a:tcPr/>
                </a:tc>
                <a:extLst>
                  <a:ext uri="{0D108BD9-81ED-4DB2-BD59-A6C34878D82A}">
                    <a16:rowId xmlns:a16="http://schemas.microsoft.com/office/drawing/2014/main" val="10000"/>
                  </a:ext>
                </a:extLst>
              </a:tr>
              <a:tr h="307217">
                <a:tc>
                  <a:txBody>
                    <a:bodyPr/>
                    <a:lstStyle/>
                    <a:p>
                      <a:pPr rtl="1"/>
                      <a:endParaRPr lang="en-US" sz="600">
                        <a:effectLst/>
                        <a:latin typeface="Calibri"/>
                      </a:endParaRPr>
                    </a:p>
                  </a:txBody>
                  <a:tcPr marL="40179" marR="40179" marT="0" marB="0" anchor="b"/>
                </a:tc>
                <a:tc>
                  <a:txBody>
                    <a:bodyPr/>
                    <a:lstStyle/>
                    <a:p>
                      <a:pPr rtl="1"/>
                      <a:endParaRPr lang="en-US" sz="600">
                        <a:effectLst/>
                        <a:latin typeface="Calibri"/>
                      </a:endParaRPr>
                    </a:p>
                  </a:txBody>
                  <a:tcPr marL="40179" marR="40179" marT="0" marB="0" anchor="b"/>
                </a:tc>
                <a:tc>
                  <a:txBody>
                    <a:bodyPr/>
                    <a:lstStyle/>
                    <a:p>
                      <a:pPr rtl="1"/>
                      <a:endParaRPr lang="en-US" sz="600">
                        <a:effectLst/>
                        <a:latin typeface="Calibri"/>
                      </a:endParaRPr>
                    </a:p>
                  </a:txBody>
                  <a:tcPr marL="40179" marR="40179" marT="0" marB="0" anchor="b"/>
                </a:tc>
                <a:tc>
                  <a:txBody>
                    <a:bodyPr/>
                    <a:lstStyle/>
                    <a:p>
                      <a:pPr rtl="1"/>
                      <a:endParaRPr lang="en-US" sz="600">
                        <a:effectLst/>
                        <a:latin typeface="Calibri"/>
                      </a:endParaRPr>
                    </a:p>
                  </a:txBody>
                  <a:tcPr marL="40179" marR="40179" marT="0" marB="0" anchor="b"/>
                </a:tc>
                <a:tc>
                  <a:txBody>
                    <a:bodyPr/>
                    <a:lstStyle/>
                    <a:p>
                      <a:pPr rtl="1"/>
                      <a:endParaRPr lang="en-US" sz="600">
                        <a:effectLst/>
                        <a:latin typeface="Calibri"/>
                      </a:endParaRPr>
                    </a:p>
                  </a:txBody>
                  <a:tcPr marL="40179" marR="40179" marT="0" marB="0" anchor="b"/>
                </a:tc>
                <a:tc>
                  <a:txBody>
                    <a:bodyPr/>
                    <a:lstStyle/>
                    <a:p>
                      <a:pPr rtl="1"/>
                      <a:endParaRPr lang="he-IL" sz="1100"/>
                    </a:p>
                  </a:txBody>
                  <a:tcPr marL="53572" marR="53572" marT="26786" marB="26786"/>
                </a:tc>
                <a:extLst>
                  <a:ext uri="{0D108BD9-81ED-4DB2-BD59-A6C34878D82A}">
                    <a16:rowId xmlns:a16="http://schemas.microsoft.com/office/drawing/2014/main" val="10001"/>
                  </a:ext>
                </a:extLst>
              </a:tr>
              <a:tr h="307217">
                <a:tc>
                  <a:txBody>
                    <a:bodyPr/>
                    <a:lstStyle/>
                    <a:p>
                      <a:pPr algn="r" rtl="1">
                        <a:lnSpc>
                          <a:spcPct val="115000"/>
                        </a:lnSpc>
                        <a:spcAft>
                          <a:spcPts val="0"/>
                        </a:spcAft>
                      </a:pPr>
                      <a:r>
                        <a:rPr lang="he-IL" sz="1800" dirty="0">
                          <a:effectLst/>
                        </a:rPr>
                        <a:t>שם הישוב/עסק </a:t>
                      </a:r>
                      <a:endParaRPr lang="en-US" sz="1800" dirty="0">
                        <a:effectLst/>
                        <a:latin typeface="Calibri"/>
                        <a:ea typeface="Calibri"/>
                        <a:cs typeface="Arial"/>
                      </a:endParaRPr>
                    </a:p>
                  </a:txBody>
                  <a:tcPr marL="40179" marR="40179" marT="0" marB="0" anchor="b"/>
                </a:tc>
                <a:tc>
                  <a:txBody>
                    <a:bodyPr/>
                    <a:lstStyle/>
                    <a:p>
                      <a:pPr algn="r" rtl="1">
                        <a:lnSpc>
                          <a:spcPct val="115000"/>
                        </a:lnSpc>
                        <a:spcAft>
                          <a:spcPts val="0"/>
                        </a:spcAft>
                      </a:pPr>
                      <a:r>
                        <a:rPr lang="he-IL" sz="1800" b="1" dirty="0">
                          <a:effectLst/>
                        </a:rPr>
                        <a:t>שנת 2010</a:t>
                      </a:r>
                      <a:endParaRPr lang="en-US" sz="1800" b="1" dirty="0">
                        <a:effectLst/>
                        <a:latin typeface="Calibri"/>
                        <a:ea typeface="Calibri"/>
                        <a:cs typeface="Arial"/>
                      </a:endParaRPr>
                    </a:p>
                  </a:txBody>
                  <a:tcPr marL="40179" marR="40179" marT="0" marB="0" anchor="b"/>
                </a:tc>
                <a:tc>
                  <a:txBody>
                    <a:bodyPr/>
                    <a:lstStyle/>
                    <a:p>
                      <a:pPr algn="r" rtl="1">
                        <a:lnSpc>
                          <a:spcPct val="115000"/>
                        </a:lnSpc>
                        <a:spcAft>
                          <a:spcPts val="0"/>
                        </a:spcAft>
                      </a:pPr>
                      <a:r>
                        <a:rPr lang="he-IL" sz="1800" b="1" dirty="0">
                          <a:effectLst/>
                        </a:rPr>
                        <a:t>שנת 2011</a:t>
                      </a:r>
                      <a:endParaRPr lang="en-US" sz="1800" b="1" dirty="0">
                        <a:effectLst/>
                        <a:latin typeface="Calibri"/>
                        <a:ea typeface="Calibri"/>
                        <a:cs typeface="Arial"/>
                      </a:endParaRPr>
                    </a:p>
                  </a:txBody>
                  <a:tcPr marL="40179" marR="40179" marT="0" marB="0" anchor="b"/>
                </a:tc>
                <a:tc>
                  <a:txBody>
                    <a:bodyPr/>
                    <a:lstStyle/>
                    <a:p>
                      <a:pPr algn="r" rtl="1">
                        <a:lnSpc>
                          <a:spcPct val="115000"/>
                        </a:lnSpc>
                        <a:spcAft>
                          <a:spcPts val="0"/>
                        </a:spcAft>
                      </a:pPr>
                      <a:r>
                        <a:rPr lang="he-IL" sz="1800" b="1" dirty="0">
                          <a:effectLst/>
                        </a:rPr>
                        <a:t>שנת 2012</a:t>
                      </a:r>
                      <a:endParaRPr lang="en-US" sz="1800" b="1" dirty="0">
                        <a:effectLst/>
                        <a:latin typeface="Calibri"/>
                        <a:ea typeface="Calibri"/>
                        <a:cs typeface="Arial"/>
                      </a:endParaRPr>
                    </a:p>
                  </a:txBody>
                  <a:tcPr marL="40179" marR="40179" marT="0" marB="0" anchor="b"/>
                </a:tc>
                <a:tc>
                  <a:txBody>
                    <a:bodyPr/>
                    <a:lstStyle/>
                    <a:p>
                      <a:pPr algn="r" rtl="1">
                        <a:lnSpc>
                          <a:spcPct val="115000"/>
                        </a:lnSpc>
                        <a:spcAft>
                          <a:spcPts val="0"/>
                        </a:spcAft>
                      </a:pPr>
                      <a:r>
                        <a:rPr lang="he-IL" sz="1800" b="1" dirty="0">
                          <a:effectLst/>
                        </a:rPr>
                        <a:t>שנת 2013</a:t>
                      </a:r>
                      <a:endParaRPr lang="en-US" sz="1800" b="1" dirty="0">
                        <a:effectLst/>
                        <a:latin typeface="Calibri"/>
                        <a:ea typeface="Calibri"/>
                        <a:cs typeface="Arial"/>
                      </a:endParaRPr>
                    </a:p>
                  </a:txBody>
                  <a:tcPr marL="40179" marR="40179" marT="0" marB="0" anchor="b"/>
                </a:tc>
                <a:tc>
                  <a:txBody>
                    <a:bodyPr/>
                    <a:lstStyle/>
                    <a:p>
                      <a:pPr rtl="1"/>
                      <a:endParaRPr lang="he-IL" sz="1100"/>
                    </a:p>
                  </a:txBody>
                  <a:tcPr marL="53572" marR="53572" marT="26786" marB="26786"/>
                </a:tc>
                <a:extLst>
                  <a:ext uri="{0D108BD9-81ED-4DB2-BD59-A6C34878D82A}">
                    <a16:rowId xmlns:a16="http://schemas.microsoft.com/office/drawing/2014/main" val="10002"/>
                  </a:ext>
                </a:extLst>
              </a:tr>
              <a:tr h="307217">
                <a:tc>
                  <a:txBody>
                    <a:bodyPr/>
                    <a:lstStyle/>
                    <a:p>
                      <a:pPr algn="r" rtl="1">
                        <a:lnSpc>
                          <a:spcPct val="115000"/>
                        </a:lnSpc>
                        <a:spcAft>
                          <a:spcPts val="0"/>
                        </a:spcAft>
                      </a:pPr>
                      <a:r>
                        <a:rPr lang="he-IL" sz="1400" dirty="0">
                          <a:effectLst/>
                        </a:rPr>
                        <a:t>אליקים</a:t>
                      </a:r>
                      <a:endParaRPr lang="en-US" sz="1400" dirty="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b="1" dirty="0">
                          <a:effectLst/>
                        </a:rPr>
                        <a:t>3,571,848</a:t>
                      </a:r>
                      <a:endParaRPr lang="en-US" sz="1400" b="1" dirty="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b="1" dirty="0">
                          <a:effectLst/>
                        </a:rPr>
                        <a:t>3,809,477</a:t>
                      </a:r>
                      <a:endParaRPr lang="en-US" sz="1400" b="1" dirty="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b="1" dirty="0">
                          <a:effectLst/>
                        </a:rPr>
                        <a:t>3,420,883</a:t>
                      </a:r>
                      <a:endParaRPr lang="en-US" sz="1400" b="1" dirty="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b="1" dirty="0">
                          <a:effectLst/>
                        </a:rPr>
                        <a:t>1,768,286</a:t>
                      </a:r>
                      <a:endParaRPr lang="en-US" sz="1400" b="1" dirty="0">
                        <a:effectLst/>
                        <a:latin typeface="Calibri"/>
                        <a:ea typeface="Calibri"/>
                        <a:cs typeface="Arial"/>
                      </a:endParaRPr>
                    </a:p>
                  </a:txBody>
                  <a:tcPr marL="40179" marR="40179" marT="0" marB="0" anchor="b"/>
                </a:tc>
                <a:tc>
                  <a:txBody>
                    <a:bodyPr/>
                    <a:lstStyle/>
                    <a:p>
                      <a:pPr rtl="1"/>
                      <a:endParaRPr lang="he-IL" sz="1400"/>
                    </a:p>
                  </a:txBody>
                  <a:tcPr marL="53572" marR="53572" marT="26786" marB="26786"/>
                </a:tc>
                <a:extLst>
                  <a:ext uri="{0D108BD9-81ED-4DB2-BD59-A6C34878D82A}">
                    <a16:rowId xmlns:a16="http://schemas.microsoft.com/office/drawing/2014/main" val="10003"/>
                  </a:ext>
                </a:extLst>
              </a:tr>
              <a:tr h="307217">
                <a:tc>
                  <a:txBody>
                    <a:bodyPr/>
                    <a:lstStyle/>
                    <a:p>
                      <a:pPr algn="r" rtl="1">
                        <a:lnSpc>
                          <a:spcPct val="115000"/>
                        </a:lnSpc>
                        <a:spcAft>
                          <a:spcPts val="0"/>
                        </a:spcAft>
                      </a:pPr>
                      <a:r>
                        <a:rPr lang="he-IL" sz="1400" dirty="0">
                          <a:effectLst/>
                        </a:rPr>
                        <a:t>עסקים בגבעת עוז</a:t>
                      </a:r>
                      <a:endParaRPr lang="en-US" sz="1400" dirty="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dirty="0">
                          <a:effectLst/>
                        </a:rPr>
                        <a:t>3,292</a:t>
                      </a:r>
                      <a:endParaRPr lang="en-US" sz="1400" dirty="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dirty="0">
                          <a:effectLst/>
                        </a:rPr>
                        <a:t>1,530</a:t>
                      </a:r>
                      <a:endParaRPr lang="en-US" sz="1400" dirty="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dirty="0">
                          <a:effectLst/>
                        </a:rPr>
                        <a:t>62,022</a:t>
                      </a:r>
                      <a:endParaRPr lang="en-US" sz="1400" dirty="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a:effectLst/>
                        </a:rPr>
                        <a:t>12,618</a:t>
                      </a:r>
                      <a:endParaRPr lang="en-US" sz="1400">
                        <a:effectLst/>
                        <a:latin typeface="Calibri"/>
                        <a:ea typeface="Calibri"/>
                        <a:cs typeface="Arial"/>
                      </a:endParaRPr>
                    </a:p>
                  </a:txBody>
                  <a:tcPr marL="40179" marR="40179" marT="0" marB="0" anchor="b"/>
                </a:tc>
                <a:tc>
                  <a:txBody>
                    <a:bodyPr/>
                    <a:lstStyle/>
                    <a:p>
                      <a:pPr rtl="1"/>
                      <a:endParaRPr lang="he-IL" sz="1400"/>
                    </a:p>
                  </a:txBody>
                  <a:tcPr marL="53572" marR="53572" marT="26786" marB="26786"/>
                </a:tc>
                <a:extLst>
                  <a:ext uri="{0D108BD9-81ED-4DB2-BD59-A6C34878D82A}">
                    <a16:rowId xmlns:a16="http://schemas.microsoft.com/office/drawing/2014/main" val="10004"/>
                  </a:ext>
                </a:extLst>
              </a:tr>
              <a:tr h="410884">
                <a:tc>
                  <a:txBody>
                    <a:bodyPr/>
                    <a:lstStyle/>
                    <a:p>
                      <a:pPr algn="r" rtl="1">
                        <a:lnSpc>
                          <a:spcPct val="115000"/>
                        </a:lnSpc>
                        <a:spcAft>
                          <a:spcPts val="0"/>
                        </a:spcAft>
                      </a:pPr>
                      <a:r>
                        <a:rPr lang="he-IL" sz="1400" dirty="0">
                          <a:effectLst/>
                        </a:rPr>
                        <a:t>קבוץ דליה</a:t>
                      </a:r>
                      <a:endParaRPr lang="en-US" sz="1400" dirty="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dirty="0">
                          <a:effectLst/>
                        </a:rPr>
                        <a:t>14,746</a:t>
                      </a:r>
                      <a:endParaRPr lang="en-US" sz="1400" dirty="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a:effectLst/>
                        </a:rPr>
                        <a:t>29,110</a:t>
                      </a:r>
                      <a:endParaRPr lang="en-US" sz="140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a:effectLst/>
                        </a:rPr>
                        <a:t>42,849</a:t>
                      </a:r>
                      <a:endParaRPr lang="en-US" sz="140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a:effectLst/>
                        </a:rPr>
                        <a:t>15,310</a:t>
                      </a:r>
                      <a:endParaRPr lang="en-US" sz="1400">
                        <a:effectLst/>
                        <a:latin typeface="Calibri"/>
                        <a:ea typeface="Calibri"/>
                        <a:cs typeface="Arial"/>
                      </a:endParaRPr>
                    </a:p>
                  </a:txBody>
                  <a:tcPr marL="40179" marR="40179" marT="0" marB="0" anchor="b"/>
                </a:tc>
                <a:tc>
                  <a:txBody>
                    <a:bodyPr/>
                    <a:lstStyle/>
                    <a:p>
                      <a:pPr rtl="1"/>
                      <a:endParaRPr lang="he-IL" sz="1400"/>
                    </a:p>
                  </a:txBody>
                  <a:tcPr marL="53572" marR="53572" marT="26786" marB="26786"/>
                </a:tc>
                <a:extLst>
                  <a:ext uri="{0D108BD9-81ED-4DB2-BD59-A6C34878D82A}">
                    <a16:rowId xmlns:a16="http://schemas.microsoft.com/office/drawing/2014/main" val="10005"/>
                  </a:ext>
                </a:extLst>
              </a:tr>
              <a:tr h="307217">
                <a:tc>
                  <a:txBody>
                    <a:bodyPr/>
                    <a:lstStyle/>
                    <a:p>
                      <a:pPr algn="r" rtl="1">
                        <a:lnSpc>
                          <a:spcPct val="115000"/>
                        </a:lnSpc>
                        <a:spcAft>
                          <a:spcPts val="0"/>
                        </a:spcAft>
                      </a:pPr>
                      <a:r>
                        <a:rPr lang="he-IL" sz="1400" dirty="0">
                          <a:effectLst/>
                        </a:rPr>
                        <a:t>קבוץ הזורע</a:t>
                      </a:r>
                      <a:endParaRPr lang="en-US" sz="1400" dirty="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dirty="0">
                          <a:effectLst/>
                        </a:rPr>
                        <a:t>18,057</a:t>
                      </a:r>
                      <a:endParaRPr lang="en-US" sz="1400" dirty="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a:effectLst/>
                        </a:rPr>
                        <a:t>33,042</a:t>
                      </a:r>
                      <a:endParaRPr lang="en-US" sz="140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a:effectLst/>
                        </a:rPr>
                        <a:t>1,288</a:t>
                      </a:r>
                      <a:endParaRPr lang="en-US" sz="140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a:effectLst/>
                        </a:rPr>
                        <a:t>274</a:t>
                      </a:r>
                      <a:endParaRPr lang="en-US" sz="1400">
                        <a:effectLst/>
                        <a:latin typeface="Calibri"/>
                        <a:ea typeface="Calibri"/>
                        <a:cs typeface="Arial"/>
                      </a:endParaRPr>
                    </a:p>
                  </a:txBody>
                  <a:tcPr marL="40179" marR="40179" marT="0" marB="0" anchor="b"/>
                </a:tc>
                <a:tc>
                  <a:txBody>
                    <a:bodyPr/>
                    <a:lstStyle/>
                    <a:p>
                      <a:pPr rtl="1"/>
                      <a:endParaRPr lang="he-IL" sz="1400"/>
                    </a:p>
                  </a:txBody>
                  <a:tcPr marL="53572" marR="53572" marT="26786" marB="26786"/>
                </a:tc>
                <a:extLst>
                  <a:ext uri="{0D108BD9-81ED-4DB2-BD59-A6C34878D82A}">
                    <a16:rowId xmlns:a16="http://schemas.microsoft.com/office/drawing/2014/main" val="10006"/>
                  </a:ext>
                </a:extLst>
              </a:tr>
              <a:tr h="307217">
                <a:tc>
                  <a:txBody>
                    <a:bodyPr/>
                    <a:lstStyle/>
                    <a:p>
                      <a:pPr algn="r" rtl="1">
                        <a:lnSpc>
                          <a:spcPct val="115000"/>
                        </a:lnSpc>
                        <a:spcAft>
                          <a:spcPts val="0"/>
                        </a:spcAft>
                      </a:pPr>
                      <a:r>
                        <a:rPr lang="he-IL" sz="1400" dirty="0">
                          <a:effectLst/>
                        </a:rPr>
                        <a:t>זוהר דליה</a:t>
                      </a:r>
                      <a:endParaRPr lang="en-US" sz="1400" dirty="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dirty="0">
                          <a:effectLst/>
                        </a:rPr>
                        <a:t>405,699</a:t>
                      </a:r>
                      <a:endParaRPr lang="en-US" sz="1400" dirty="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a:effectLst/>
                        </a:rPr>
                        <a:t>-</a:t>
                      </a:r>
                      <a:endParaRPr lang="en-US" sz="140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a:effectLst/>
                        </a:rPr>
                        <a:t>-</a:t>
                      </a:r>
                      <a:endParaRPr lang="en-US" sz="140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a:effectLst/>
                        </a:rPr>
                        <a:t>684.80</a:t>
                      </a:r>
                      <a:endParaRPr lang="en-US" sz="1400">
                        <a:effectLst/>
                        <a:latin typeface="Calibri"/>
                        <a:ea typeface="Calibri"/>
                        <a:cs typeface="Arial"/>
                      </a:endParaRPr>
                    </a:p>
                  </a:txBody>
                  <a:tcPr marL="40179" marR="40179" marT="0" marB="0" anchor="b"/>
                </a:tc>
                <a:tc>
                  <a:txBody>
                    <a:bodyPr/>
                    <a:lstStyle/>
                    <a:p>
                      <a:pPr rtl="1"/>
                      <a:endParaRPr lang="he-IL" sz="1400"/>
                    </a:p>
                  </a:txBody>
                  <a:tcPr marL="53572" marR="53572" marT="26786" marB="26786"/>
                </a:tc>
                <a:extLst>
                  <a:ext uri="{0D108BD9-81ED-4DB2-BD59-A6C34878D82A}">
                    <a16:rowId xmlns:a16="http://schemas.microsoft.com/office/drawing/2014/main" val="10007"/>
                  </a:ext>
                </a:extLst>
              </a:tr>
              <a:tr h="307217">
                <a:tc>
                  <a:txBody>
                    <a:bodyPr/>
                    <a:lstStyle/>
                    <a:p>
                      <a:pPr algn="r" rtl="1">
                        <a:lnSpc>
                          <a:spcPct val="115000"/>
                        </a:lnSpc>
                        <a:spcAft>
                          <a:spcPts val="0"/>
                        </a:spcAft>
                      </a:pPr>
                      <a:r>
                        <a:rPr lang="he-IL" sz="1400" dirty="0">
                          <a:effectLst/>
                        </a:rPr>
                        <a:t>עסקים חיצוניים</a:t>
                      </a:r>
                      <a:endParaRPr lang="en-US" sz="1400" dirty="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dirty="0">
                          <a:effectLst/>
                        </a:rPr>
                        <a:t>572,852</a:t>
                      </a:r>
                      <a:endParaRPr lang="en-US" sz="1400" dirty="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a:effectLst/>
                        </a:rPr>
                        <a:t>1,042,523</a:t>
                      </a:r>
                      <a:endParaRPr lang="en-US" sz="140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a:effectLst/>
                        </a:rPr>
                        <a:t>735,408</a:t>
                      </a:r>
                      <a:endParaRPr lang="en-US" sz="140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a:effectLst/>
                        </a:rPr>
                        <a:t>453,840</a:t>
                      </a:r>
                      <a:endParaRPr lang="en-US" sz="1400">
                        <a:effectLst/>
                        <a:latin typeface="Calibri"/>
                        <a:ea typeface="Calibri"/>
                        <a:cs typeface="Arial"/>
                      </a:endParaRPr>
                    </a:p>
                  </a:txBody>
                  <a:tcPr marL="40179" marR="40179" marT="0" marB="0" anchor="b"/>
                </a:tc>
                <a:tc>
                  <a:txBody>
                    <a:bodyPr/>
                    <a:lstStyle/>
                    <a:p>
                      <a:pPr rtl="1"/>
                      <a:endParaRPr lang="he-IL" sz="1400"/>
                    </a:p>
                  </a:txBody>
                  <a:tcPr marL="53572" marR="53572" marT="26786" marB="26786"/>
                </a:tc>
                <a:extLst>
                  <a:ext uri="{0D108BD9-81ED-4DB2-BD59-A6C34878D82A}">
                    <a16:rowId xmlns:a16="http://schemas.microsoft.com/office/drawing/2014/main" val="10008"/>
                  </a:ext>
                </a:extLst>
              </a:tr>
              <a:tr h="307217">
                <a:tc>
                  <a:txBody>
                    <a:bodyPr/>
                    <a:lstStyle/>
                    <a:p>
                      <a:pPr algn="r" rtl="1">
                        <a:lnSpc>
                          <a:spcPct val="115000"/>
                        </a:lnSpc>
                        <a:spcAft>
                          <a:spcPts val="0"/>
                        </a:spcAft>
                      </a:pPr>
                      <a:r>
                        <a:rPr lang="he-IL" sz="1400" dirty="0">
                          <a:effectLst/>
                        </a:rPr>
                        <a:t>יוקנעם- עסקים</a:t>
                      </a:r>
                      <a:endParaRPr lang="en-US" sz="1400" dirty="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dirty="0">
                          <a:effectLst/>
                        </a:rPr>
                        <a:t>-</a:t>
                      </a:r>
                      <a:endParaRPr lang="en-US" sz="1400" dirty="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a:effectLst/>
                        </a:rPr>
                        <a:t>3,075</a:t>
                      </a:r>
                      <a:endParaRPr lang="en-US" sz="140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a:effectLst/>
                        </a:rPr>
                        <a:t>50,412</a:t>
                      </a:r>
                      <a:endParaRPr lang="en-US" sz="140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a:effectLst/>
                        </a:rPr>
                        <a:t>127,910</a:t>
                      </a:r>
                      <a:endParaRPr lang="en-US" sz="1400">
                        <a:effectLst/>
                        <a:latin typeface="Calibri"/>
                        <a:ea typeface="Calibri"/>
                        <a:cs typeface="Arial"/>
                      </a:endParaRPr>
                    </a:p>
                  </a:txBody>
                  <a:tcPr marL="40179" marR="40179" marT="0" marB="0" anchor="b"/>
                </a:tc>
                <a:tc>
                  <a:txBody>
                    <a:bodyPr/>
                    <a:lstStyle/>
                    <a:p>
                      <a:pPr rtl="1"/>
                      <a:endParaRPr lang="he-IL" sz="1400"/>
                    </a:p>
                  </a:txBody>
                  <a:tcPr marL="53572" marR="53572" marT="26786" marB="26786"/>
                </a:tc>
                <a:extLst>
                  <a:ext uri="{0D108BD9-81ED-4DB2-BD59-A6C34878D82A}">
                    <a16:rowId xmlns:a16="http://schemas.microsoft.com/office/drawing/2014/main" val="10009"/>
                  </a:ext>
                </a:extLst>
              </a:tr>
              <a:tr h="307217">
                <a:tc>
                  <a:txBody>
                    <a:bodyPr/>
                    <a:lstStyle/>
                    <a:p>
                      <a:pPr algn="r" rtl="1">
                        <a:lnSpc>
                          <a:spcPct val="115000"/>
                        </a:lnSpc>
                        <a:spcAft>
                          <a:spcPts val="0"/>
                        </a:spcAft>
                      </a:pPr>
                      <a:r>
                        <a:rPr lang="he-IL" sz="1400" dirty="0">
                          <a:effectLst/>
                        </a:rPr>
                        <a:t>מגידו+ הרחבה</a:t>
                      </a:r>
                      <a:endParaRPr lang="en-US" sz="1400" dirty="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dirty="0">
                          <a:effectLst/>
                        </a:rPr>
                        <a:t>410,254</a:t>
                      </a:r>
                      <a:endParaRPr lang="en-US" sz="1400" dirty="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a:effectLst/>
                        </a:rPr>
                        <a:t>260,465</a:t>
                      </a:r>
                      <a:endParaRPr lang="en-US" sz="140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a:effectLst/>
                        </a:rPr>
                        <a:t>225,867</a:t>
                      </a:r>
                      <a:endParaRPr lang="en-US" sz="140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a:effectLst/>
                        </a:rPr>
                        <a:t>71,709</a:t>
                      </a:r>
                      <a:endParaRPr lang="en-US" sz="1400">
                        <a:effectLst/>
                        <a:latin typeface="Calibri"/>
                        <a:ea typeface="Calibri"/>
                        <a:cs typeface="Arial"/>
                      </a:endParaRPr>
                    </a:p>
                  </a:txBody>
                  <a:tcPr marL="40179" marR="40179" marT="0" marB="0" anchor="b"/>
                </a:tc>
                <a:tc>
                  <a:txBody>
                    <a:bodyPr/>
                    <a:lstStyle/>
                    <a:p>
                      <a:pPr rtl="1"/>
                      <a:endParaRPr lang="he-IL" sz="1400"/>
                    </a:p>
                  </a:txBody>
                  <a:tcPr marL="53572" marR="53572" marT="26786" marB="26786"/>
                </a:tc>
                <a:extLst>
                  <a:ext uri="{0D108BD9-81ED-4DB2-BD59-A6C34878D82A}">
                    <a16:rowId xmlns:a16="http://schemas.microsoft.com/office/drawing/2014/main" val="10010"/>
                  </a:ext>
                </a:extLst>
              </a:tr>
              <a:tr h="313722">
                <a:tc>
                  <a:txBody>
                    <a:bodyPr/>
                    <a:lstStyle/>
                    <a:p>
                      <a:pPr algn="r" rtl="1">
                        <a:lnSpc>
                          <a:spcPct val="115000"/>
                        </a:lnSpc>
                        <a:spcAft>
                          <a:spcPts val="0"/>
                        </a:spcAft>
                      </a:pPr>
                      <a:r>
                        <a:rPr lang="he-IL" sz="1400" dirty="0">
                          <a:effectLst/>
                        </a:rPr>
                        <a:t>מדרך עוז+ הרחבה</a:t>
                      </a:r>
                      <a:endParaRPr lang="en-US" sz="1400" dirty="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b="1" dirty="0">
                          <a:effectLst/>
                        </a:rPr>
                        <a:t>1,671,116</a:t>
                      </a:r>
                      <a:endParaRPr lang="en-US" sz="1400" b="1" dirty="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b="1" dirty="0">
                          <a:effectLst/>
                        </a:rPr>
                        <a:t>1,787,007</a:t>
                      </a:r>
                      <a:endParaRPr lang="en-US" sz="1400" b="1" dirty="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b="1" dirty="0">
                          <a:effectLst/>
                        </a:rPr>
                        <a:t>1,715,697</a:t>
                      </a:r>
                      <a:endParaRPr lang="en-US" sz="1400" b="1" dirty="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b="1" dirty="0">
                          <a:effectLst/>
                        </a:rPr>
                        <a:t>1,385,907</a:t>
                      </a:r>
                      <a:endParaRPr lang="en-US" sz="1400" b="1" dirty="0">
                        <a:effectLst/>
                        <a:latin typeface="Calibri"/>
                        <a:ea typeface="Calibri"/>
                        <a:cs typeface="Arial"/>
                      </a:endParaRPr>
                    </a:p>
                  </a:txBody>
                  <a:tcPr marL="40179" marR="40179" marT="0" marB="0" anchor="b"/>
                </a:tc>
                <a:tc>
                  <a:txBody>
                    <a:bodyPr/>
                    <a:lstStyle/>
                    <a:p>
                      <a:pPr rtl="1"/>
                      <a:endParaRPr lang="he-IL" sz="1400"/>
                    </a:p>
                  </a:txBody>
                  <a:tcPr marL="53572" marR="53572" marT="26786" marB="26786"/>
                </a:tc>
                <a:extLst>
                  <a:ext uri="{0D108BD9-81ED-4DB2-BD59-A6C34878D82A}">
                    <a16:rowId xmlns:a16="http://schemas.microsoft.com/office/drawing/2014/main" val="10011"/>
                  </a:ext>
                </a:extLst>
              </a:tr>
              <a:tr h="307217">
                <a:tc>
                  <a:txBody>
                    <a:bodyPr/>
                    <a:lstStyle/>
                    <a:p>
                      <a:pPr algn="r" rtl="1">
                        <a:lnSpc>
                          <a:spcPct val="115000"/>
                        </a:lnSpc>
                        <a:spcAft>
                          <a:spcPts val="0"/>
                        </a:spcAft>
                      </a:pPr>
                      <a:r>
                        <a:rPr lang="he-IL" sz="1400" dirty="0">
                          <a:effectLst/>
                        </a:rPr>
                        <a:t>עין העמק</a:t>
                      </a:r>
                      <a:endParaRPr lang="en-US" sz="1400" dirty="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b="1" dirty="0">
                          <a:effectLst/>
                        </a:rPr>
                        <a:t>2,822,036</a:t>
                      </a:r>
                      <a:endParaRPr lang="en-US" sz="1400" b="1" dirty="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b="1">
                          <a:effectLst/>
                        </a:rPr>
                        <a:t>2,971,819</a:t>
                      </a:r>
                      <a:endParaRPr lang="en-US" sz="1400" b="1">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b="1">
                          <a:effectLst/>
                        </a:rPr>
                        <a:t>3,159,041</a:t>
                      </a:r>
                      <a:endParaRPr lang="en-US" sz="1400" b="1">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b="1" dirty="0">
                          <a:effectLst/>
                        </a:rPr>
                        <a:t>2,628,773</a:t>
                      </a:r>
                      <a:endParaRPr lang="en-US" sz="1400" b="1" dirty="0">
                        <a:effectLst/>
                        <a:latin typeface="Calibri"/>
                        <a:ea typeface="Calibri"/>
                        <a:cs typeface="Arial"/>
                      </a:endParaRPr>
                    </a:p>
                  </a:txBody>
                  <a:tcPr marL="40179" marR="40179" marT="0" marB="0" anchor="b"/>
                </a:tc>
                <a:tc>
                  <a:txBody>
                    <a:bodyPr/>
                    <a:lstStyle/>
                    <a:p>
                      <a:pPr rtl="1"/>
                      <a:endParaRPr lang="he-IL" sz="1400"/>
                    </a:p>
                  </a:txBody>
                  <a:tcPr marL="53572" marR="53572" marT="26786" marB="26786"/>
                </a:tc>
                <a:extLst>
                  <a:ext uri="{0D108BD9-81ED-4DB2-BD59-A6C34878D82A}">
                    <a16:rowId xmlns:a16="http://schemas.microsoft.com/office/drawing/2014/main" val="10012"/>
                  </a:ext>
                </a:extLst>
              </a:tr>
              <a:tr h="307217">
                <a:tc>
                  <a:txBody>
                    <a:bodyPr/>
                    <a:lstStyle/>
                    <a:p>
                      <a:pPr algn="r" rtl="1">
                        <a:lnSpc>
                          <a:spcPct val="115000"/>
                        </a:lnSpc>
                        <a:spcAft>
                          <a:spcPts val="0"/>
                        </a:spcAft>
                      </a:pPr>
                      <a:r>
                        <a:rPr lang="he-IL" sz="1400" dirty="0">
                          <a:effectLst/>
                        </a:rPr>
                        <a:t>ראם</a:t>
                      </a:r>
                      <a:endParaRPr lang="en-US" sz="1400" dirty="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dirty="0">
                          <a:effectLst/>
                        </a:rPr>
                        <a:t>653</a:t>
                      </a:r>
                      <a:endParaRPr lang="en-US" sz="1400" dirty="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a:effectLst/>
                        </a:rPr>
                        <a:t>316</a:t>
                      </a:r>
                      <a:endParaRPr lang="en-US" sz="140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a:effectLst/>
                        </a:rPr>
                        <a:t>-</a:t>
                      </a:r>
                      <a:endParaRPr lang="en-US" sz="140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a:effectLst/>
                        </a:rPr>
                        <a:t>20,789</a:t>
                      </a:r>
                      <a:endParaRPr lang="en-US" sz="1400">
                        <a:effectLst/>
                        <a:latin typeface="Calibri"/>
                        <a:ea typeface="Calibri"/>
                        <a:cs typeface="Arial"/>
                      </a:endParaRPr>
                    </a:p>
                  </a:txBody>
                  <a:tcPr marL="40179" marR="40179" marT="0" marB="0" anchor="b"/>
                </a:tc>
                <a:tc>
                  <a:txBody>
                    <a:bodyPr/>
                    <a:lstStyle/>
                    <a:p>
                      <a:pPr rtl="1"/>
                      <a:endParaRPr lang="he-IL" sz="1400"/>
                    </a:p>
                  </a:txBody>
                  <a:tcPr marL="53572" marR="53572" marT="26786" marB="26786"/>
                </a:tc>
                <a:extLst>
                  <a:ext uri="{0D108BD9-81ED-4DB2-BD59-A6C34878D82A}">
                    <a16:rowId xmlns:a16="http://schemas.microsoft.com/office/drawing/2014/main" val="10013"/>
                  </a:ext>
                </a:extLst>
              </a:tr>
              <a:tr h="313722">
                <a:tc>
                  <a:txBody>
                    <a:bodyPr/>
                    <a:lstStyle/>
                    <a:p>
                      <a:pPr algn="r" rtl="1">
                        <a:lnSpc>
                          <a:spcPct val="115000"/>
                        </a:lnSpc>
                        <a:spcAft>
                          <a:spcPts val="0"/>
                        </a:spcAft>
                      </a:pPr>
                      <a:r>
                        <a:rPr lang="he-IL" sz="1400" dirty="0">
                          <a:effectLst/>
                        </a:rPr>
                        <a:t>רמות מנשה+ הרחבה</a:t>
                      </a:r>
                      <a:endParaRPr lang="en-US" sz="1400" dirty="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a:effectLst/>
                        </a:rPr>
                        <a:t>27,254</a:t>
                      </a:r>
                      <a:endParaRPr lang="en-US" sz="140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dirty="0">
                          <a:effectLst/>
                        </a:rPr>
                        <a:t>132,755</a:t>
                      </a:r>
                      <a:endParaRPr lang="en-US" sz="1400" dirty="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a:effectLst/>
                        </a:rPr>
                        <a:t>195,960</a:t>
                      </a:r>
                      <a:endParaRPr lang="en-US" sz="140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a:effectLst/>
                        </a:rPr>
                        <a:t>136,842</a:t>
                      </a:r>
                      <a:endParaRPr lang="en-US" sz="1400">
                        <a:effectLst/>
                        <a:latin typeface="Calibri"/>
                        <a:ea typeface="Calibri"/>
                        <a:cs typeface="Arial"/>
                      </a:endParaRPr>
                    </a:p>
                  </a:txBody>
                  <a:tcPr marL="40179" marR="40179" marT="0" marB="0" anchor="b"/>
                </a:tc>
                <a:tc>
                  <a:txBody>
                    <a:bodyPr/>
                    <a:lstStyle/>
                    <a:p>
                      <a:pPr rtl="1"/>
                      <a:endParaRPr lang="he-IL" sz="1400"/>
                    </a:p>
                  </a:txBody>
                  <a:tcPr marL="53572" marR="53572" marT="26786" marB="26786"/>
                </a:tc>
                <a:extLst>
                  <a:ext uri="{0D108BD9-81ED-4DB2-BD59-A6C34878D82A}">
                    <a16:rowId xmlns:a16="http://schemas.microsoft.com/office/drawing/2014/main" val="10014"/>
                  </a:ext>
                </a:extLst>
              </a:tr>
              <a:tr h="307217">
                <a:tc>
                  <a:txBody>
                    <a:bodyPr/>
                    <a:lstStyle/>
                    <a:p>
                      <a:pPr algn="r" rtl="1">
                        <a:lnSpc>
                          <a:spcPct val="115000"/>
                        </a:lnSpc>
                        <a:spcAft>
                          <a:spcPts val="0"/>
                        </a:spcAft>
                      </a:pPr>
                      <a:r>
                        <a:rPr lang="he-IL" sz="1400" dirty="0">
                          <a:effectLst/>
                        </a:rPr>
                        <a:t>עין השופט עסקים</a:t>
                      </a:r>
                      <a:endParaRPr lang="en-US" sz="1400" dirty="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a:effectLst/>
                        </a:rPr>
                        <a:t>28,779</a:t>
                      </a:r>
                      <a:endParaRPr lang="en-US" sz="140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dirty="0">
                          <a:effectLst/>
                        </a:rPr>
                        <a:t>-</a:t>
                      </a:r>
                      <a:endParaRPr lang="en-US" sz="1400" dirty="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a:effectLst/>
                        </a:rPr>
                        <a:t>3,267</a:t>
                      </a:r>
                      <a:endParaRPr lang="en-US" sz="140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a:effectLst/>
                        </a:rPr>
                        <a:t>-</a:t>
                      </a:r>
                      <a:endParaRPr lang="en-US" sz="1400">
                        <a:effectLst/>
                        <a:latin typeface="Calibri"/>
                        <a:ea typeface="Calibri"/>
                        <a:cs typeface="Arial"/>
                      </a:endParaRPr>
                    </a:p>
                  </a:txBody>
                  <a:tcPr marL="40179" marR="40179" marT="0" marB="0" anchor="b"/>
                </a:tc>
                <a:tc>
                  <a:txBody>
                    <a:bodyPr/>
                    <a:lstStyle/>
                    <a:p>
                      <a:pPr rtl="1"/>
                      <a:endParaRPr lang="he-IL" sz="1400"/>
                    </a:p>
                  </a:txBody>
                  <a:tcPr marL="53572" marR="53572" marT="26786" marB="26786"/>
                </a:tc>
                <a:extLst>
                  <a:ext uri="{0D108BD9-81ED-4DB2-BD59-A6C34878D82A}">
                    <a16:rowId xmlns:a16="http://schemas.microsoft.com/office/drawing/2014/main" val="10015"/>
                  </a:ext>
                </a:extLst>
              </a:tr>
              <a:tr h="307217">
                <a:tc>
                  <a:txBody>
                    <a:bodyPr/>
                    <a:lstStyle/>
                    <a:p>
                      <a:pPr algn="r" rtl="1">
                        <a:lnSpc>
                          <a:spcPct val="115000"/>
                        </a:lnSpc>
                        <a:spcAft>
                          <a:spcPts val="0"/>
                        </a:spcAft>
                      </a:pPr>
                      <a:r>
                        <a:rPr lang="he-IL" sz="1400" dirty="0">
                          <a:effectLst/>
                        </a:rPr>
                        <a:t>גלעד</a:t>
                      </a:r>
                      <a:endParaRPr lang="en-US" sz="1400" dirty="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a:effectLst/>
                        </a:rPr>
                        <a:t>-</a:t>
                      </a:r>
                      <a:endParaRPr lang="en-US" sz="140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dirty="0">
                          <a:effectLst/>
                        </a:rPr>
                        <a:t>-</a:t>
                      </a:r>
                      <a:endParaRPr lang="en-US" sz="1400" dirty="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a:effectLst/>
                        </a:rPr>
                        <a:t>1,138</a:t>
                      </a:r>
                      <a:endParaRPr lang="en-US" sz="140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a:effectLst/>
                        </a:rPr>
                        <a:t>-</a:t>
                      </a:r>
                      <a:endParaRPr lang="en-US" sz="1400">
                        <a:effectLst/>
                        <a:latin typeface="Calibri"/>
                        <a:ea typeface="Calibri"/>
                        <a:cs typeface="Arial"/>
                      </a:endParaRPr>
                    </a:p>
                  </a:txBody>
                  <a:tcPr marL="40179" marR="40179" marT="0" marB="0" anchor="b"/>
                </a:tc>
                <a:tc>
                  <a:txBody>
                    <a:bodyPr/>
                    <a:lstStyle/>
                    <a:p>
                      <a:pPr rtl="1"/>
                      <a:endParaRPr lang="he-IL" sz="1400"/>
                    </a:p>
                  </a:txBody>
                  <a:tcPr marL="53572" marR="53572" marT="26786" marB="26786"/>
                </a:tc>
                <a:extLst>
                  <a:ext uri="{0D108BD9-81ED-4DB2-BD59-A6C34878D82A}">
                    <a16:rowId xmlns:a16="http://schemas.microsoft.com/office/drawing/2014/main" val="10016"/>
                  </a:ext>
                </a:extLst>
              </a:tr>
              <a:tr h="262706">
                <a:tc>
                  <a:txBody>
                    <a:bodyPr/>
                    <a:lstStyle/>
                    <a:p>
                      <a:pPr algn="r" rtl="1">
                        <a:lnSpc>
                          <a:spcPct val="115000"/>
                        </a:lnSpc>
                        <a:spcAft>
                          <a:spcPts val="0"/>
                        </a:spcAft>
                      </a:pPr>
                      <a:r>
                        <a:rPr lang="he-IL" sz="1400" dirty="0">
                          <a:effectLst/>
                        </a:rPr>
                        <a:t>משמר העמק</a:t>
                      </a:r>
                      <a:endParaRPr lang="en-US" sz="1400" dirty="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a:effectLst/>
                        </a:rPr>
                        <a:t>-</a:t>
                      </a:r>
                      <a:endParaRPr lang="en-US" sz="140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dirty="0">
                          <a:effectLst/>
                        </a:rPr>
                        <a:t>-</a:t>
                      </a:r>
                      <a:endParaRPr lang="en-US" sz="1400" dirty="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a:effectLst/>
                        </a:rPr>
                        <a:t>3,096</a:t>
                      </a:r>
                      <a:endParaRPr lang="en-US" sz="140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dirty="0">
                          <a:effectLst/>
                        </a:rPr>
                        <a:t>-</a:t>
                      </a:r>
                      <a:endParaRPr lang="en-US" sz="1400" dirty="0">
                        <a:effectLst/>
                        <a:latin typeface="Calibri"/>
                        <a:ea typeface="Calibri"/>
                        <a:cs typeface="Arial"/>
                      </a:endParaRPr>
                    </a:p>
                  </a:txBody>
                  <a:tcPr marL="40179" marR="40179" marT="0" marB="0" anchor="b"/>
                </a:tc>
                <a:tc>
                  <a:txBody>
                    <a:bodyPr/>
                    <a:lstStyle/>
                    <a:p>
                      <a:pPr rtl="1"/>
                      <a:endParaRPr lang="he-IL" sz="1400" dirty="0"/>
                    </a:p>
                  </a:txBody>
                  <a:tcPr marL="53572" marR="53572" marT="26786" marB="26786"/>
                </a:tc>
                <a:extLst>
                  <a:ext uri="{0D108BD9-81ED-4DB2-BD59-A6C34878D82A}">
                    <a16:rowId xmlns:a16="http://schemas.microsoft.com/office/drawing/2014/main" val="10017"/>
                  </a:ext>
                </a:extLst>
              </a:tr>
              <a:tr h="313722">
                <a:tc>
                  <a:txBody>
                    <a:bodyPr/>
                    <a:lstStyle/>
                    <a:p>
                      <a:pPr algn="r" rtl="1">
                        <a:lnSpc>
                          <a:spcPct val="115000"/>
                        </a:lnSpc>
                        <a:spcAft>
                          <a:spcPts val="0"/>
                        </a:spcAft>
                      </a:pPr>
                      <a:r>
                        <a:rPr lang="he-IL" sz="1400" dirty="0">
                          <a:effectLst/>
                        </a:rPr>
                        <a:t>רמת השופט עסקים</a:t>
                      </a:r>
                      <a:endParaRPr lang="en-US" sz="1400" dirty="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a:effectLst/>
                        </a:rPr>
                        <a:t>7,065</a:t>
                      </a:r>
                      <a:endParaRPr lang="en-US" sz="140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dirty="0">
                          <a:effectLst/>
                        </a:rPr>
                        <a:t>1,765</a:t>
                      </a:r>
                      <a:endParaRPr lang="en-US" sz="1400" dirty="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dirty="0">
                          <a:effectLst/>
                        </a:rPr>
                        <a:t>2,487</a:t>
                      </a:r>
                      <a:endParaRPr lang="en-US" sz="1400" dirty="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dirty="0">
                          <a:effectLst/>
                        </a:rPr>
                        <a:t>-</a:t>
                      </a:r>
                      <a:endParaRPr lang="en-US" sz="1400" dirty="0">
                        <a:effectLst/>
                        <a:latin typeface="Calibri"/>
                        <a:ea typeface="Calibri"/>
                        <a:cs typeface="Arial"/>
                      </a:endParaRPr>
                    </a:p>
                  </a:txBody>
                  <a:tcPr marL="40179" marR="40179" marT="0" marB="0" anchor="b"/>
                </a:tc>
                <a:tc>
                  <a:txBody>
                    <a:bodyPr/>
                    <a:lstStyle/>
                    <a:p>
                      <a:pPr rtl="1"/>
                      <a:endParaRPr lang="he-IL" sz="1400" dirty="0"/>
                    </a:p>
                  </a:txBody>
                  <a:tcPr marL="53572" marR="53572" marT="26786" marB="26786"/>
                </a:tc>
                <a:extLst>
                  <a:ext uri="{0D108BD9-81ED-4DB2-BD59-A6C34878D82A}">
                    <a16:rowId xmlns:a16="http://schemas.microsoft.com/office/drawing/2014/main" val="10018"/>
                  </a:ext>
                </a:extLst>
              </a:tr>
              <a:tr h="307217">
                <a:tc>
                  <a:txBody>
                    <a:bodyPr/>
                    <a:lstStyle/>
                    <a:p>
                      <a:pPr algn="r" rtl="1">
                        <a:lnSpc>
                          <a:spcPct val="115000"/>
                        </a:lnSpc>
                        <a:spcAft>
                          <a:spcPts val="0"/>
                        </a:spcAft>
                      </a:pPr>
                      <a:r>
                        <a:rPr lang="he-IL" sz="1400" dirty="0">
                          <a:effectLst/>
                        </a:rPr>
                        <a:t>ארד דליה</a:t>
                      </a:r>
                      <a:endParaRPr lang="en-US" sz="1400" dirty="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a:effectLst/>
                        </a:rPr>
                        <a:t>13,168</a:t>
                      </a:r>
                      <a:endParaRPr lang="en-US" sz="140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dirty="0">
                          <a:effectLst/>
                        </a:rPr>
                        <a:t>-</a:t>
                      </a:r>
                      <a:endParaRPr lang="en-US" sz="1400" dirty="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dirty="0">
                          <a:effectLst/>
                        </a:rPr>
                        <a:t>-</a:t>
                      </a:r>
                      <a:endParaRPr lang="en-US" sz="1400" dirty="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400">
                          <a:effectLst/>
                        </a:rPr>
                        <a:t>-</a:t>
                      </a:r>
                      <a:endParaRPr lang="en-US" sz="1400">
                        <a:effectLst/>
                        <a:latin typeface="Calibri"/>
                        <a:ea typeface="Calibri"/>
                        <a:cs typeface="Arial"/>
                      </a:endParaRPr>
                    </a:p>
                  </a:txBody>
                  <a:tcPr marL="40179" marR="40179" marT="0" marB="0" anchor="b"/>
                </a:tc>
                <a:tc>
                  <a:txBody>
                    <a:bodyPr/>
                    <a:lstStyle/>
                    <a:p>
                      <a:pPr rtl="1"/>
                      <a:endParaRPr lang="he-IL" sz="1400" dirty="0"/>
                    </a:p>
                  </a:txBody>
                  <a:tcPr marL="53572" marR="53572" marT="26786" marB="26786"/>
                </a:tc>
                <a:extLst>
                  <a:ext uri="{0D108BD9-81ED-4DB2-BD59-A6C34878D82A}">
                    <a16:rowId xmlns:a16="http://schemas.microsoft.com/office/drawing/2014/main" val="10019"/>
                  </a:ext>
                </a:extLst>
              </a:tr>
              <a:tr h="307217">
                <a:tc>
                  <a:txBody>
                    <a:bodyPr/>
                    <a:lstStyle/>
                    <a:p>
                      <a:pPr algn="r" rtl="1">
                        <a:lnSpc>
                          <a:spcPct val="115000"/>
                        </a:lnSpc>
                        <a:spcAft>
                          <a:spcPts val="0"/>
                        </a:spcAft>
                      </a:pPr>
                      <a:r>
                        <a:rPr lang="he-IL" sz="1400" dirty="0">
                          <a:effectLst/>
                        </a:rPr>
                        <a:t>סה"כ</a:t>
                      </a:r>
                      <a:endParaRPr lang="en-US" sz="1400" dirty="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800" b="1" dirty="0">
                          <a:effectLst/>
                        </a:rPr>
                        <a:t>9,566,819</a:t>
                      </a:r>
                      <a:endParaRPr lang="en-US" sz="1800" b="1" dirty="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800" b="1" dirty="0">
                          <a:effectLst/>
                        </a:rPr>
                        <a:t>10,072,884</a:t>
                      </a:r>
                      <a:endParaRPr lang="en-US" sz="1800" b="1" dirty="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800" b="1" dirty="0">
                          <a:effectLst/>
                        </a:rPr>
                        <a:t>9,619,420</a:t>
                      </a:r>
                      <a:endParaRPr lang="en-US" sz="1800" b="1" dirty="0">
                        <a:effectLst/>
                        <a:latin typeface="Calibri"/>
                        <a:ea typeface="Calibri"/>
                        <a:cs typeface="Arial"/>
                      </a:endParaRPr>
                    </a:p>
                  </a:txBody>
                  <a:tcPr marL="40179" marR="40179" marT="0" marB="0" anchor="b"/>
                </a:tc>
                <a:tc>
                  <a:txBody>
                    <a:bodyPr/>
                    <a:lstStyle/>
                    <a:p>
                      <a:pPr algn="ctr" rtl="0">
                        <a:lnSpc>
                          <a:spcPct val="115000"/>
                        </a:lnSpc>
                        <a:spcAft>
                          <a:spcPts val="0"/>
                        </a:spcAft>
                      </a:pPr>
                      <a:r>
                        <a:rPr lang="en-US" sz="1800" b="1" dirty="0">
                          <a:effectLst/>
                        </a:rPr>
                        <a:t>6,622,948</a:t>
                      </a:r>
                      <a:endParaRPr lang="en-US" sz="1800" b="1" dirty="0">
                        <a:effectLst/>
                        <a:latin typeface="Calibri"/>
                        <a:ea typeface="Calibri"/>
                        <a:cs typeface="Arial"/>
                      </a:endParaRPr>
                    </a:p>
                  </a:txBody>
                  <a:tcPr marL="40179" marR="40179" marT="0" marB="0" anchor="b"/>
                </a:tc>
                <a:tc>
                  <a:txBody>
                    <a:bodyPr/>
                    <a:lstStyle/>
                    <a:p>
                      <a:pPr rtl="1"/>
                      <a:endParaRPr lang="he-IL" sz="1400" dirty="0"/>
                    </a:p>
                  </a:txBody>
                  <a:tcPr marL="53572" marR="53572" marT="26786" marB="26786"/>
                </a:tc>
                <a:extLst>
                  <a:ext uri="{0D108BD9-81ED-4DB2-BD59-A6C34878D82A}">
                    <a16:rowId xmlns:a16="http://schemas.microsoft.com/office/drawing/2014/main" val="10020"/>
                  </a:ext>
                </a:extLst>
              </a:tr>
            </a:tbl>
          </a:graphicData>
        </a:graphic>
      </p:graphicFrame>
    </p:spTree>
    <p:extLst>
      <p:ext uri="{BB962C8B-B14F-4D97-AF65-F5344CB8AC3E}">
        <p14:creationId xmlns:p14="http://schemas.microsoft.com/office/powerpoint/2010/main" val="25560819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fontScale="90000"/>
          </a:bodyPr>
          <a:lstStyle/>
          <a:p>
            <a:r>
              <a:rPr lang="he-IL" b="1" u="sng" dirty="0" smtClean="0"/>
              <a:t>ניתוח נתוני הגביה לאור טבלת ריכוז חייבים 2010-2013</a:t>
            </a:r>
            <a:r>
              <a:rPr lang="en-US" dirty="0" smtClean="0"/>
              <a:t/>
            </a:r>
            <a:br>
              <a:rPr lang="en-US" dirty="0" smtClean="0"/>
            </a:br>
            <a:endParaRPr lang="he-IL" dirty="0"/>
          </a:p>
        </p:txBody>
      </p:sp>
      <p:sp>
        <p:nvSpPr>
          <p:cNvPr id="3" name="מציין מיקום תוכן 2"/>
          <p:cNvSpPr>
            <a:spLocks noGrp="1"/>
          </p:cNvSpPr>
          <p:nvPr>
            <p:ph idx="1"/>
          </p:nvPr>
        </p:nvSpPr>
        <p:spPr/>
        <p:txBody>
          <a:bodyPr>
            <a:normAutofit lnSpcReduction="10000"/>
          </a:bodyPr>
          <a:lstStyle/>
          <a:p>
            <a:pPr lvl="0"/>
            <a:r>
              <a:rPr lang="he-IL" b="1" dirty="0" smtClean="0"/>
              <a:t>בשנת </a:t>
            </a:r>
            <a:r>
              <a:rPr lang="he-IL" b="1" dirty="0"/>
              <a:t>2012 מתוך חוב של 9.6 מיליון בכלל הישובים היה חוב של  כ- 8.3 מיליון ₪ במושבים.</a:t>
            </a:r>
            <a:endParaRPr lang="en-US" dirty="0"/>
          </a:p>
          <a:p>
            <a:pPr lvl="0"/>
            <a:r>
              <a:rPr lang="he-IL" b="1" dirty="0"/>
              <a:t>בשנת 2013 מתוך חוב של כ-6.6 מיליון ₪ בכלל הישובים נותר חוב של כ-5.78 מיליון ₪ במושבים.</a:t>
            </a:r>
            <a:endParaRPr lang="en-US" dirty="0"/>
          </a:p>
          <a:p>
            <a:pPr lvl="0"/>
            <a:r>
              <a:rPr lang="he-IL" b="1" dirty="0"/>
              <a:t>הביקורת מציינת כי השינוי ביתרת החוב בין השנים 2012-2013 נובע בעיקרו ממחיקת חובות בהיקף של 2.3 מיליון ₪ .</a:t>
            </a:r>
            <a:endParaRPr lang="en-US" dirty="0"/>
          </a:p>
          <a:p>
            <a:endParaRPr lang="he-IL" dirty="0"/>
          </a:p>
        </p:txBody>
      </p:sp>
    </p:spTree>
    <p:extLst>
      <p:ext uri="{BB962C8B-B14F-4D97-AF65-F5344CB8AC3E}">
        <p14:creationId xmlns:p14="http://schemas.microsoft.com/office/powerpoint/2010/main" val="41545664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b="1" dirty="0" smtClean="0">
                <a:latin typeface="David" panose="020E0502060401010101" pitchFamily="34" charset="-79"/>
                <a:cs typeface="David" panose="020E0502060401010101" pitchFamily="34" charset="-79"/>
              </a:rPr>
              <a:t>מחיקת חובות</a:t>
            </a:r>
            <a:endParaRPr lang="he-IL" b="1" dirty="0">
              <a:latin typeface="David" panose="020E0502060401010101" pitchFamily="34" charset="-79"/>
              <a:cs typeface="David" panose="020E0502060401010101" pitchFamily="34" charset="-79"/>
            </a:endParaRPr>
          </a:p>
        </p:txBody>
      </p:sp>
      <p:sp>
        <p:nvSpPr>
          <p:cNvPr id="3" name="מציין מיקום תוכן 2"/>
          <p:cNvSpPr>
            <a:spLocks noGrp="1"/>
          </p:cNvSpPr>
          <p:nvPr>
            <p:ph idx="1"/>
          </p:nvPr>
        </p:nvSpPr>
        <p:spPr/>
        <p:txBody>
          <a:bodyPr>
            <a:normAutofit lnSpcReduction="10000"/>
          </a:bodyPr>
          <a:lstStyle/>
          <a:p>
            <a:pPr lvl="0"/>
            <a:r>
              <a:rPr lang="he-IL" b="1" dirty="0"/>
              <a:t>הביקורת ממליצה לקיים מחשב לגבי משמעות הערות האזהרה בדגש על בעלי הנכסים מול מחיקת החובות.</a:t>
            </a:r>
            <a:endParaRPr lang="en-US" dirty="0"/>
          </a:p>
          <a:p>
            <a:pPr lvl="0"/>
            <a:r>
              <a:rPr lang="he-IL" b="1" dirty="0"/>
              <a:t>המשמעות מכך שהתושב מרגיש פחות לחץ לשלם חובותיו ולאור זאת, תוצאות  הגביה בפועל ירודות.</a:t>
            </a:r>
            <a:endParaRPr lang="en-US" dirty="0"/>
          </a:p>
          <a:p>
            <a:pPr lvl="0"/>
            <a:r>
              <a:rPr lang="he-IL" b="1" dirty="0"/>
              <a:t> הביקורת ממליצה לקבל החלטה על צעדי אכיפה וגביה לפי המקובל בחוק   וברשויות דומות, זאת על מנת לצמצם פערי הגביה .</a:t>
            </a:r>
            <a:endParaRPr lang="en-US" dirty="0"/>
          </a:p>
          <a:p>
            <a:endParaRPr lang="he-IL" dirty="0"/>
          </a:p>
        </p:txBody>
      </p:sp>
    </p:spTree>
    <p:extLst>
      <p:ext uri="{BB962C8B-B14F-4D97-AF65-F5344CB8AC3E}">
        <p14:creationId xmlns:p14="http://schemas.microsoft.com/office/powerpoint/2010/main" val="18809967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fontScale="90000"/>
          </a:bodyPr>
          <a:lstStyle/>
          <a:p>
            <a:r>
              <a:rPr lang="he-IL" dirty="0" smtClean="0"/>
              <a:t>מסקנות</a:t>
            </a:r>
            <a:r>
              <a:rPr lang="en-US" dirty="0" smtClean="0"/>
              <a:t/>
            </a:r>
            <a:br>
              <a:rPr lang="en-US" dirty="0" smtClean="0"/>
            </a:br>
            <a:endParaRPr lang="he-IL" dirty="0"/>
          </a:p>
        </p:txBody>
      </p:sp>
      <p:sp>
        <p:nvSpPr>
          <p:cNvPr id="3" name="מציין מיקום תוכן 2"/>
          <p:cNvSpPr>
            <a:spLocks noGrp="1"/>
          </p:cNvSpPr>
          <p:nvPr>
            <p:ph idx="1"/>
          </p:nvPr>
        </p:nvSpPr>
        <p:spPr/>
        <p:txBody>
          <a:bodyPr>
            <a:normAutofit fontScale="77500" lnSpcReduction="20000"/>
          </a:bodyPr>
          <a:lstStyle/>
          <a:p>
            <a:pPr lvl="0"/>
            <a:r>
              <a:rPr lang="he-IL" b="1" dirty="0" smtClean="0"/>
              <a:t>נוהל </a:t>
            </a:r>
            <a:r>
              <a:rPr lang="he-IL" b="1" dirty="0"/>
              <a:t>הטיפול בחייבים מחייב בחינת המדיניות מחדש לאור מגוון הפעולות שהחוק מאפשר. </a:t>
            </a:r>
            <a:endParaRPr lang="en-US" dirty="0"/>
          </a:p>
          <a:p>
            <a:pPr lvl="0"/>
            <a:r>
              <a:rPr lang="he-IL" b="1" dirty="0"/>
              <a:t>המדור עומד ביעדי הגביה המתחייבים. </a:t>
            </a:r>
            <a:endParaRPr lang="en-US" dirty="0"/>
          </a:p>
          <a:p>
            <a:pPr lvl="0"/>
            <a:r>
              <a:rPr lang="he-IL" b="1" dirty="0"/>
              <a:t>נהלי  הגביה במועצה אינם עומדים בהגדרות חוזר מנכ"ל משרד הפנים ומאפשרים לתושבים החייבים ארנונה לגרור חובות ולהגיע לצבירת חובות ללא נקיטת מלא האמצעים המתחייבים מהחוק.  (עיקולי רכב, אי חידוש רישיונות רכב, דרכון, בניה. צו עיכוב יציאה מהארץ, רישום הערת אזהרה בטאבו).</a:t>
            </a:r>
            <a:endParaRPr lang="en-US" dirty="0"/>
          </a:p>
          <a:p>
            <a:pPr lvl="0"/>
            <a:r>
              <a:rPr lang="he-IL" b="1" dirty="0"/>
              <a:t>מדיניות המועצה בנושא נקיטת האמצעים החוקיים העומדים לרשותה נגד חייבים וסרבני תשלום הינה מדיניות גמישה . הנוהל הקיים מקל עם החייבים לעומת האפשרויות הקיימות בחוק מיסים גביה.</a:t>
            </a:r>
            <a:endParaRPr lang="en-US" dirty="0"/>
          </a:p>
          <a:p>
            <a:endParaRPr lang="he-IL" dirty="0"/>
          </a:p>
        </p:txBody>
      </p:sp>
    </p:spTree>
    <p:extLst>
      <p:ext uri="{BB962C8B-B14F-4D97-AF65-F5344CB8AC3E}">
        <p14:creationId xmlns:p14="http://schemas.microsoft.com/office/powerpoint/2010/main" val="26361977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0"/>
            <a:ext cx="8229600" cy="980728"/>
          </a:xfrm>
        </p:spPr>
        <p:txBody>
          <a:bodyPr/>
          <a:lstStyle/>
          <a:p>
            <a:r>
              <a:rPr lang="he-IL" dirty="0" smtClean="0"/>
              <a:t>מסקנות </a:t>
            </a:r>
            <a:endParaRPr lang="he-IL" dirty="0"/>
          </a:p>
        </p:txBody>
      </p:sp>
      <p:sp>
        <p:nvSpPr>
          <p:cNvPr id="3" name="מציין מיקום תוכן 2"/>
          <p:cNvSpPr>
            <a:spLocks noGrp="1"/>
          </p:cNvSpPr>
          <p:nvPr>
            <p:ph idx="1"/>
          </p:nvPr>
        </p:nvSpPr>
        <p:spPr>
          <a:xfrm>
            <a:off x="457200" y="1196752"/>
            <a:ext cx="8229600" cy="5472608"/>
          </a:xfrm>
        </p:spPr>
        <p:txBody>
          <a:bodyPr>
            <a:normAutofit fontScale="77500" lnSpcReduction="20000"/>
          </a:bodyPr>
          <a:lstStyle/>
          <a:p>
            <a:pPr lvl="0"/>
            <a:r>
              <a:rPr lang="he-IL" b="1" dirty="0"/>
              <a:t>מדור הגביה עובד בתקן חסר הן מבחינת היקף כוח-האדם והן מבחינת איכות כוח-האדם, הקשורה להכשרתו המקצועית ולניסיונו. תפוקת המדור והעמידה ביעדי הגבייה קשורה קשר ישיר להיקף כוח האדם ומקצועיותו.</a:t>
            </a:r>
            <a:endParaRPr lang="en-US" dirty="0"/>
          </a:p>
          <a:p>
            <a:pPr lvl="0"/>
            <a:r>
              <a:rPr lang="he-IL" b="1" dirty="0"/>
              <a:t> במושבי המועצה יש עליה הדרגתית בהיקף תשלום הארנונה. קיימת תופעת אי תשלום ארנונה בהיקפים מהותיים .</a:t>
            </a:r>
            <a:endParaRPr lang="en-US" dirty="0"/>
          </a:p>
          <a:p>
            <a:pPr lvl="0"/>
            <a:r>
              <a:rPr lang="he-IL" b="1" dirty="0"/>
              <a:t>סקר נכסים התעכב בגלל תקלות עם חברת גביה ואמור להיות משולם בשנה הקרובה. אינו מתבצע ביישובי המועצה בהתאם למתחייב , דבר הפוגע בהכנסות המועצה.</a:t>
            </a:r>
            <a:endParaRPr lang="en-US" dirty="0"/>
          </a:p>
          <a:p>
            <a:pPr lvl="0"/>
            <a:r>
              <a:rPr lang="he-IL" b="1" dirty="0"/>
              <a:t>קיים קשר חלקי בין  מדור הגביה והמפקח של הוועדה לתכנון ובניה (מפגשים אחת לרבעון) דבר היוצר פערים בנתוני התושבים .</a:t>
            </a:r>
            <a:endParaRPr lang="en-US" dirty="0"/>
          </a:p>
          <a:p>
            <a:pPr lvl="0"/>
            <a:r>
              <a:rPr lang="he-IL" b="1" dirty="0"/>
              <a:t> עדכון צו המיסים מהווה אבן דרך מהותית בדגש על הבניה החדשה בהרחבות. מצריך עבודה מקדימה כהליך יסודי לפני סקר הנכסים.</a:t>
            </a:r>
            <a:endParaRPr lang="en-US" dirty="0"/>
          </a:p>
          <a:p>
            <a:pPr lvl="0"/>
            <a:r>
              <a:rPr lang="he-IL" b="1" dirty="0"/>
              <a:t>לא קיים פיקוח משמעותי על מבנים ועסקים בתחומי המועצה.</a:t>
            </a:r>
            <a:endParaRPr lang="en-US" dirty="0"/>
          </a:p>
          <a:p>
            <a:endParaRPr lang="he-IL" dirty="0"/>
          </a:p>
        </p:txBody>
      </p:sp>
    </p:spTree>
    <p:extLst>
      <p:ext uri="{BB962C8B-B14F-4D97-AF65-F5344CB8AC3E}">
        <p14:creationId xmlns:p14="http://schemas.microsoft.com/office/powerpoint/2010/main" val="20925434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4638"/>
            <a:ext cx="8229600" cy="850106"/>
          </a:xfrm>
        </p:spPr>
        <p:txBody>
          <a:bodyPr>
            <a:normAutofit fontScale="90000"/>
          </a:bodyPr>
          <a:lstStyle/>
          <a:p>
            <a:r>
              <a:rPr lang="he-IL" i="1" dirty="0" smtClean="0"/>
              <a:t>המלצות</a:t>
            </a:r>
            <a:r>
              <a:rPr lang="en-US" dirty="0" smtClean="0"/>
              <a:t/>
            </a:r>
            <a:br>
              <a:rPr lang="en-US" dirty="0" smtClean="0"/>
            </a:br>
            <a:endParaRPr lang="he-IL" dirty="0"/>
          </a:p>
        </p:txBody>
      </p:sp>
      <p:sp>
        <p:nvSpPr>
          <p:cNvPr id="3" name="מציין מיקום תוכן 2"/>
          <p:cNvSpPr>
            <a:spLocks noGrp="1"/>
          </p:cNvSpPr>
          <p:nvPr>
            <p:ph idx="1"/>
          </p:nvPr>
        </p:nvSpPr>
        <p:spPr/>
        <p:txBody>
          <a:bodyPr>
            <a:normAutofit fontScale="77500" lnSpcReduction="20000"/>
          </a:bodyPr>
          <a:lstStyle/>
          <a:p>
            <a:pPr lvl="0"/>
            <a:r>
              <a:rPr lang="he-IL" b="1" dirty="0" smtClean="0"/>
              <a:t>לבחון </a:t>
            </a:r>
            <a:r>
              <a:rPr lang="he-IL" b="1" dirty="0"/>
              <a:t>הגדרת מדיניות אכיפה בהתאם לחוק.(הערות אזהרה על נכסים).</a:t>
            </a:r>
            <a:endParaRPr lang="en-US" dirty="0"/>
          </a:p>
          <a:p>
            <a:pPr lvl="0"/>
            <a:r>
              <a:rPr lang="he-IL" b="1" dirty="0"/>
              <a:t>בחינת העסקת חברת גביה בדגש על רמת אכיפה וצמצום חובות עבר.</a:t>
            </a:r>
            <a:r>
              <a:rPr lang="en-US" b="1" dirty="0"/>
              <a:t> </a:t>
            </a:r>
            <a:endParaRPr lang="en-US" dirty="0"/>
          </a:p>
          <a:p>
            <a:pPr lvl="0"/>
            <a:r>
              <a:rPr lang="he-IL" b="1" dirty="0"/>
              <a:t>יש לבחון הכשרת עובדי הגביה בשיטות פעולה ותהליכים לצמצום פערי הגביה: הגדרת דרישות סף, הכשרה מקצועית רלוונטית, שימור ידע ועוד. </a:t>
            </a:r>
            <a:endParaRPr lang="en-US" dirty="0"/>
          </a:p>
          <a:p>
            <a:pPr lvl="0"/>
            <a:r>
              <a:rPr lang="he-IL" b="1" dirty="0"/>
              <a:t>לבחון ליווי משפטי צמוד ואגרסיבי על בסיס אחוזי הגביה .</a:t>
            </a:r>
            <a:endParaRPr lang="en-US" dirty="0"/>
          </a:p>
          <a:p>
            <a:pPr lvl="0"/>
            <a:r>
              <a:rPr lang="he-IL" b="1" dirty="0"/>
              <a:t>לבחון מינוי פקח מועצתי לאיתור תוספות בניה, רישוי עסקים לארנונה וקשר ישיר עם מדור הגביה כולל הגדרת גובה מס.</a:t>
            </a:r>
            <a:r>
              <a:rPr lang="en-US" b="1" dirty="0"/>
              <a:t> </a:t>
            </a:r>
            <a:endParaRPr lang="en-US" dirty="0"/>
          </a:p>
          <a:p>
            <a:pPr lvl="0"/>
            <a:r>
              <a:rPr lang="he-IL" b="1" dirty="0"/>
              <a:t>לבחון יצירת ממשקים טכנולוגיים לטיפול בחייבים.</a:t>
            </a:r>
            <a:endParaRPr lang="en-US" dirty="0"/>
          </a:p>
          <a:p>
            <a:endParaRPr lang="he-IL" dirty="0"/>
          </a:p>
        </p:txBody>
      </p:sp>
    </p:spTree>
    <p:extLst>
      <p:ext uri="{BB962C8B-B14F-4D97-AF65-F5344CB8AC3E}">
        <p14:creationId xmlns:p14="http://schemas.microsoft.com/office/powerpoint/2010/main" val="1862670427"/>
      </p:ext>
    </p:extLst>
  </p:cSld>
  <p:clrMapOvr>
    <a:masterClrMapping/>
  </p:clrMapOvr>
  <p:timing>
    <p:tnLst>
      <p:par>
        <p:cTn id="1" dur="indefinite" restart="never" nodeType="tmRoot"/>
      </p:par>
    </p:tnLst>
  </p:timing>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TotalTime>
  <Words>813</Words>
  <Application>Microsoft Office PowerPoint</Application>
  <PresentationFormat>‫הצגה על המסך (4:3)</PresentationFormat>
  <Paragraphs>138</Paragraphs>
  <Slides>9</Slides>
  <Notes>0</Notes>
  <HiddenSlides>0</HiddenSlides>
  <MMClips>0</MMClips>
  <ScaleCrop>false</ScaleCrop>
  <HeadingPairs>
    <vt:vector size="6" baseType="variant">
      <vt:variant>
        <vt:lpstr>גופנים בשימוש</vt:lpstr>
      </vt:variant>
      <vt:variant>
        <vt:i4>4</vt:i4>
      </vt:variant>
      <vt:variant>
        <vt:lpstr>ערכת נושא</vt:lpstr>
      </vt:variant>
      <vt:variant>
        <vt:i4>1</vt:i4>
      </vt:variant>
      <vt:variant>
        <vt:lpstr>כותרות שקופיות</vt:lpstr>
      </vt:variant>
      <vt:variant>
        <vt:i4>9</vt:i4>
      </vt:variant>
    </vt:vector>
  </HeadingPairs>
  <TitlesOfParts>
    <vt:vector size="14" baseType="lpstr">
      <vt:lpstr>Arial</vt:lpstr>
      <vt:lpstr>Calibri</vt:lpstr>
      <vt:lpstr>David</vt:lpstr>
      <vt:lpstr>Times New Roman</vt:lpstr>
      <vt:lpstr>ערכת נושא Office</vt:lpstr>
      <vt:lpstr>דוח ביקורת </vt:lpstr>
      <vt:lpstr>מצגת של PowerPoint‏</vt:lpstr>
      <vt:lpstr>כללי : </vt:lpstr>
      <vt:lpstr>מצגת של PowerPoint‏</vt:lpstr>
      <vt:lpstr>ניתוח נתוני הגביה לאור טבלת ריכוז חייבים 2010-2013 </vt:lpstr>
      <vt:lpstr>מחיקת חובות</vt:lpstr>
      <vt:lpstr>מסקנות </vt:lpstr>
      <vt:lpstr>מסקנות </vt:lpstr>
      <vt:lpstr>המלצות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דוח ביקורת</dc:title>
  <dc:creator>שלמה בוזי</dc:creator>
  <cp:lastModifiedBy>יפעת שרון</cp:lastModifiedBy>
  <cp:revision>2</cp:revision>
  <dcterms:created xsi:type="dcterms:W3CDTF">2015-03-19T12:18:12Z</dcterms:created>
  <dcterms:modified xsi:type="dcterms:W3CDTF">2019-02-25T06:55:50Z</dcterms:modified>
</cp:coreProperties>
</file>