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3" d="100"/>
          <a:sy n="83" d="100"/>
        </p:scale>
        <p:origin x="145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bg>
      <p:bgRef idx="1001">
        <a:schemeClr val="bg1"/>
      </p:bgRef>
    </p:bg>
    <p:spTree>
      <p:nvGrpSpPr>
        <p:cNvPr id="1" name=""/>
        <p:cNvGrpSpPr/>
        <p:nvPr/>
      </p:nvGrpSpPr>
      <p:grpSpPr>
        <a:xfrm>
          <a:off x="0" y="0"/>
          <a:ext cx="0" cy="0"/>
          <a:chOff x="0" y="0"/>
          <a:chExt cx="0" cy="0"/>
        </a:xfrm>
      </p:grpSpPr>
      <p:sp>
        <p:nvSpPr>
          <p:cNvPr id="8" name="כותרת 7"/>
          <p:cNvSpPr>
            <a:spLocks noGrp="1"/>
          </p:cNvSpPr>
          <p:nvPr>
            <p:ph type="ctrTitle"/>
          </p:nvPr>
        </p:nvSpPr>
        <p:spPr>
          <a:xfrm>
            <a:off x="2286000" y="3124200"/>
            <a:ext cx="6172200" cy="1894362"/>
          </a:xfrm>
        </p:spPr>
        <p:txBody>
          <a:bodyPr/>
          <a:lstStyle>
            <a:lvl1pPr>
              <a:defRPr b="1"/>
            </a:lvl1pPr>
          </a:lstStyle>
          <a:p>
            <a:r>
              <a:rPr kumimoji="0" lang="he-IL" smtClean="0"/>
              <a:t>לחץ כדי לערוך סגנון כותרת של תבנית בסיס</a:t>
            </a:r>
            <a:endParaRPr kumimoji="0" lang="en-US"/>
          </a:p>
        </p:txBody>
      </p:sp>
      <p:sp>
        <p:nvSpPr>
          <p:cNvPr id="9" name="כותרת משנה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e-IL" smtClean="0"/>
              <a:t>לחץ כדי לערוך סגנון כותרת משנה של תבנית בסיס</a:t>
            </a:r>
            <a:endParaRPr kumimoji="0" lang="en-US"/>
          </a:p>
        </p:txBody>
      </p:sp>
      <p:sp>
        <p:nvSpPr>
          <p:cNvPr id="28" name="מציין מיקום של תאריך 27"/>
          <p:cNvSpPr>
            <a:spLocks noGrp="1"/>
          </p:cNvSpPr>
          <p:nvPr>
            <p:ph type="dt" sz="half" idx="10"/>
          </p:nvPr>
        </p:nvSpPr>
        <p:spPr bwMode="auto">
          <a:xfrm rot="5400000">
            <a:off x="7764621" y="1174097"/>
            <a:ext cx="2286000" cy="381000"/>
          </a:xfrm>
        </p:spPr>
        <p:txBody>
          <a:bodyPr/>
          <a:lstStyle/>
          <a:p>
            <a:fld id="{50B14BF5-F6F7-4AD4-BC85-6F383768D36D}" type="datetimeFigureOut">
              <a:rPr lang="he-IL" smtClean="0"/>
              <a:t>כ'/אדר א/תשע"ט</a:t>
            </a:fld>
            <a:endParaRPr lang="he-IL"/>
          </a:p>
        </p:txBody>
      </p:sp>
      <p:sp>
        <p:nvSpPr>
          <p:cNvPr id="17" name="מציין מיקום של כותרת תחתונה 16"/>
          <p:cNvSpPr>
            <a:spLocks noGrp="1"/>
          </p:cNvSpPr>
          <p:nvPr>
            <p:ph type="ftr" sz="quarter" idx="11"/>
          </p:nvPr>
        </p:nvSpPr>
        <p:spPr bwMode="auto">
          <a:xfrm rot="5400000">
            <a:off x="7077269" y="4181669"/>
            <a:ext cx="3657600" cy="384048"/>
          </a:xfrm>
        </p:spPr>
        <p:txBody>
          <a:bodyPr/>
          <a:lstStyle/>
          <a:p>
            <a:endParaRPr lang="he-IL"/>
          </a:p>
        </p:txBody>
      </p:sp>
      <p:sp>
        <p:nvSpPr>
          <p:cNvPr id="10" name="מלבן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מלבן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מלבן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מלבן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מחבר ישר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מחבר ישר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מחבר ישר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מחבר ישר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מחבר ישר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מחבר ישר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מלבן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אליפסה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אליפסה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אליפסה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אליפסה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אליפסה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מציין מיקום של מספר שקופית 28"/>
          <p:cNvSpPr>
            <a:spLocks noGrp="1"/>
          </p:cNvSpPr>
          <p:nvPr>
            <p:ph type="sldNum" sz="quarter" idx="12"/>
          </p:nvPr>
        </p:nvSpPr>
        <p:spPr bwMode="auto">
          <a:xfrm>
            <a:off x="1325544" y="4928702"/>
            <a:ext cx="609600" cy="517524"/>
          </a:xfrm>
        </p:spPr>
        <p:txBody>
          <a:bodyPr/>
          <a:lstStyle/>
          <a:p>
            <a:fld id="{53F6541E-C063-4C90-B4FD-4E0CC96B2696}" type="slidenum">
              <a:rPr lang="he-IL" smtClean="0"/>
              <a:t>‹#›</a:t>
            </a:fld>
            <a:endParaRPr lang="he-IL"/>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50B14BF5-F6F7-4AD4-BC85-6F383768D36D}" type="datetimeFigureOut">
              <a:rPr lang="he-IL" smtClean="0"/>
              <a:t>כ'/אדר א/תשע"ט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53F6541E-C063-4C90-B4FD-4E0CC96B2696}"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9"/>
            <a:ext cx="1676400" cy="5851525"/>
          </a:xfrm>
        </p:spPr>
        <p:txBody>
          <a:bodyPr vert="eaVert"/>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50B14BF5-F6F7-4AD4-BC85-6F383768D36D}" type="datetimeFigureOut">
              <a:rPr lang="he-IL" smtClean="0"/>
              <a:t>כ'/אדר א/תשע"ט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53F6541E-C063-4C90-B4FD-4E0CC96B2696}"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8" name="מציין מיקום תוכן 7"/>
          <p:cNvSpPr>
            <a:spLocks noGrp="1"/>
          </p:cNvSpPr>
          <p:nvPr>
            <p:ph sz="quarter" idx="1"/>
          </p:nvPr>
        </p:nvSpPr>
        <p:spPr>
          <a:xfrm>
            <a:off x="457200" y="1600200"/>
            <a:ext cx="7467600" cy="4873752"/>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7" name="מציין מיקום של תאריך 6"/>
          <p:cNvSpPr>
            <a:spLocks noGrp="1"/>
          </p:cNvSpPr>
          <p:nvPr>
            <p:ph type="dt" sz="half" idx="14"/>
          </p:nvPr>
        </p:nvSpPr>
        <p:spPr/>
        <p:txBody>
          <a:bodyPr rtlCol="0"/>
          <a:lstStyle/>
          <a:p>
            <a:fld id="{50B14BF5-F6F7-4AD4-BC85-6F383768D36D}" type="datetimeFigureOut">
              <a:rPr lang="he-IL" smtClean="0"/>
              <a:t>כ'/אדר א/תשע"ט</a:t>
            </a:fld>
            <a:endParaRPr lang="he-IL"/>
          </a:p>
        </p:txBody>
      </p:sp>
      <p:sp>
        <p:nvSpPr>
          <p:cNvPr id="9" name="מציין מיקום של מספר שקופית 8"/>
          <p:cNvSpPr>
            <a:spLocks noGrp="1"/>
          </p:cNvSpPr>
          <p:nvPr>
            <p:ph type="sldNum" sz="quarter" idx="15"/>
          </p:nvPr>
        </p:nvSpPr>
        <p:spPr/>
        <p:txBody>
          <a:bodyPr rtlCol="0"/>
          <a:lstStyle/>
          <a:p>
            <a:fld id="{53F6541E-C063-4C90-B4FD-4E0CC96B2696}" type="slidenum">
              <a:rPr lang="he-IL" smtClean="0"/>
              <a:t>‹#›</a:t>
            </a:fld>
            <a:endParaRPr lang="he-IL"/>
          </a:p>
        </p:txBody>
      </p:sp>
      <p:sp>
        <p:nvSpPr>
          <p:cNvPr id="10" name="מציין מיקום של כותרת תחתונה 9"/>
          <p:cNvSpPr>
            <a:spLocks noGrp="1"/>
          </p:cNvSpPr>
          <p:nvPr>
            <p:ph type="ftr" sz="quarter" idx="16"/>
          </p:nvPr>
        </p:nvSpPr>
        <p:spPr/>
        <p:txBody>
          <a:bodyPr rtlCol="0"/>
          <a:lstStyle/>
          <a:p>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bg>
      <p:bgRef idx="1001">
        <a:schemeClr val="bg2"/>
      </p:bgRef>
    </p:bg>
    <p:spTree>
      <p:nvGrpSpPr>
        <p:cNvPr id="1" name=""/>
        <p:cNvGrpSpPr/>
        <p:nvPr/>
      </p:nvGrpSpPr>
      <p:grpSpPr>
        <a:xfrm>
          <a:off x="0" y="0"/>
          <a:ext cx="0" cy="0"/>
          <a:chOff x="0" y="0"/>
          <a:chExt cx="0" cy="0"/>
        </a:xfrm>
      </p:grpSpPr>
      <p:sp>
        <p:nvSpPr>
          <p:cNvPr id="2" name="כותרת 1"/>
          <p:cNvSpPr>
            <a:spLocks noGrp="1"/>
          </p:cNvSpPr>
          <p:nvPr>
            <p:ph type="title"/>
          </p:nvPr>
        </p:nvSpPr>
        <p:spPr>
          <a:xfrm>
            <a:off x="2286000" y="2895600"/>
            <a:ext cx="6172200" cy="2053590"/>
          </a:xfrm>
        </p:spPr>
        <p:txBody>
          <a:bodyPr/>
          <a:lstStyle>
            <a:lvl1pPr algn="l">
              <a:buNone/>
              <a:defRPr sz="3000" b="1" cap="small" baseline="0"/>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e-IL" smtClean="0"/>
              <a:t>לחץ כדי לערוך סגנונות טקסט של תבנית בסיס</a:t>
            </a:r>
          </a:p>
        </p:txBody>
      </p:sp>
      <p:sp>
        <p:nvSpPr>
          <p:cNvPr id="4" name="מציין מיקום של תאריך 3"/>
          <p:cNvSpPr>
            <a:spLocks noGrp="1"/>
          </p:cNvSpPr>
          <p:nvPr>
            <p:ph type="dt" sz="half" idx="10"/>
          </p:nvPr>
        </p:nvSpPr>
        <p:spPr bwMode="auto">
          <a:xfrm rot="5400000">
            <a:off x="7763256" y="1170432"/>
            <a:ext cx="2286000" cy="381000"/>
          </a:xfrm>
        </p:spPr>
        <p:txBody>
          <a:bodyPr/>
          <a:lstStyle/>
          <a:p>
            <a:fld id="{50B14BF5-F6F7-4AD4-BC85-6F383768D36D}" type="datetimeFigureOut">
              <a:rPr lang="he-IL" smtClean="0"/>
              <a:t>כ'/אדר א/תשע"ט</a:t>
            </a:fld>
            <a:endParaRPr lang="he-IL"/>
          </a:p>
        </p:txBody>
      </p:sp>
      <p:sp>
        <p:nvSpPr>
          <p:cNvPr id="5" name="מציין מיקום של כותרת תחתונה 4"/>
          <p:cNvSpPr>
            <a:spLocks noGrp="1"/>
          </p:cNvSpPr>
          <p:nvPr>
            <p:ph type="ftr" sz="quarter" idx="11"/>
          </p:nvPr>
        </p:nvSpPr>
        <p:spPr bwMode="auto">
          <a:xfrm rot="5400000">
            <a:off x="7077456" y="4178808"/>
            <a:ext cx="3657600" cy="384048"/>
          </a:xfrm>
        </p:spPr>
        <p:txBody>
          <a:bodyPr/>
          <a:lstStyle/>
          <a:p>
            <a:endParaRPr lang="he-IL"/>
          </a:p>
        </p:txBody>
      </p:sp>
      <p:sp>
        <p:nvSpPr>
          <p:cNvPr id="9" name="מלבן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מלבן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מלבן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מלבן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מחבר ישר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מחבר ישר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מחבר ישר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מחבר ישר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מחבר ישר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מלבן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אליפסה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אליפסה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אליפסה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אליפסה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אליפסה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מחבר ישר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מציין מיקום של מספר שקופית 5"/>
          <p:cNvSpPr>
            <a:spLocks noGrp="1"/>
          </p:cNvSpPr>
          <p:nvPr>
            <p:ph type="sldNum" sz="quarter" idx="12"/>
          </p:nvPr>
        </p:nvSpPr>
        <p:spPr bwMode="auto">
          <a:xfrm>
            <a:off x="1340616" y="4928702"/>
            <a:ext cx="609600" cy="517524"/>
          </a:xfrm>
        </p:spPr>
        <p:txBody>
          <a:bodyPr/>
          <a:lstStyle/>
          <a:p>
            <a:fld id="{53F6541E-C063-4C90-B4FD-4E0CC96B2696}" type="slidenum">
              <a:rPr lang="he-IL" smtClean="0"/>
              <a:t>‹#›</a:t>
            </a:fld>
            <a:endParaRPr lang="he-I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5" name="מציין מיקום של תאריך 4"/>
          <p:cNvSpPr>
            <a:spLocks noGrp="1"/>
          </p:cNvSpPr>
          <p:nvPr>
            <p:ph type="dt" sz="half" idx="10"/>
          </p:nvPr>
        </p:nvSpPr>
        <p:spPr/>
        <p:txBody>
          <a:bodyPr/>
          <a:lstStyle/>
          <a:p>
            <a:fld id="{50B14BF5-F6F7-4AD4-BC85-6F383768D36D}" type="datetimeFigureOut">
              <a:rPr lang="he-IL" smtClean="0"/>
              <a:t>כ'/אדר א/תשע"ט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53F6541E-C063-4C90-B4FD-4E0CC96B2696}" type="slidenum">
              <a:rPr lang="he-IL" smtClean="0"/>
              <a:t>‹#›</a:t>
            </a:fld>
            <a:endParaRPr lang="he-IL"/>
          </a:p>
        </p:txBody>
      </p:sp>
      <p:sp>
        <p:nvSpPr>
          <p:cNvPr id="9" name="מציין מיקום תוכן 8"/>
          <p:cNvSpPr>
            <a:spLocks noGrp="1"/>
          </p:cNvSpPr>
          <p:nvPr>
            <p:ph sz="quarter" idx="1"/>
          </p:nvPr>
        </p:nvSpPr>
        <p:spPr>
          <a:xfrm>
            <a:off x="457200" y="1600200"/>
            <a:ext cx="3657600" cy="45720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11" name="מציין מיקום תוכן 10"/>
          <p:cNvSpPr>
            <a:spLocks noGrp="1"/>
          </p:cNvSpPr>
          <p:nvPr>
            <p:ph sz="quarter" idx="2"/>
          </p:nvPr>
        </p:nvSpPr>
        <p:spPr>
          <a:xfrm>
            <a:off x="4270248" y="1600200"/>
            <a:ext cx="3657600" cy="45720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7543800" cy="1143000"/>
          </a:xfrm>
        </p:spPr>
        <p:txBody>
          <a:bodyPr anchor="b"/>
          <a:lstStyle>
            <a:lvl1pPr>
              <a:defRPr/>
            </a:lvl1pPr>
          </a:lstStyle>
          <a:p>
            <a:r>
              <a:rPr kumimoji="0" lang="he-IL" smtClean="0"/>
              <a:t>לחץ כדי לערוך סגנון כותרת של תבנית בסיס</a:t>
            </a:r>
            <a:endParaRPr kumimoji="0" lang="en-US"/>
          </a:p>
        </p:txBody>
      </p:sp>
      <p:sp>
        <p:nvSpPr>
          <p:cNvPr id="7" name="מציין מיקום של תאריך 6"/>
          <p:cNvSpPr>
            <a:spLocks noGrp="1"/>
          </p:cNvSpPr>
          <p:nvPr>
            <p:ph type="dt" sz="half" idx="10"/>
          </p:nvPr>
        </p:nvSpPr>
        <p:spPr/>
        <p:txBody>
          <a:bodyPr/>
          <a:lstStyle/>
          <a:p>
            <a:fld id="{50B14BF5-F6F7-4AD4-BC85-6F383768D36D}" type="datetimeFigureOut">
              <a:rPr lang="he-IL" smtClean="0"/>
              <a:t>כ'/אדר א/תשע"ט</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53F6541E-C063-4C90-B4FD-4E0CC96B2696}" type="slidenum">
              <a:rPr lang="he-IL" smtClean="0"/>
              <a:t>‹#›</a:t>
            </a:fld>
            <a:endParaRPr lang="he-IL"/>
          </a:p>
        </p:txBody>
      </p:sp>
      <p:sp>
        <p:nvSpPr>
          <p:cNvPr id="11" name="מציין מיקום תוכן 10"/>
          <p:cNvSpPr>
            <a:spLocks noGrp="1"/>
          </p:cNvSpPr>
          <p:nvPr>
            <p:ph sz="quarter" idx="2"/>
          </p:nvPr>
        </p:nvSpPr>
        <p:spPr>
          <a:xfrm>
            <a:off x="457200" y="2362200"/>
            <a:ext cx="3657600" cy="38862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13" name="מציין מיקום תוכן 12"/>
          <p:cNvSpPr>
            <a:spLocks noGrp="1"/>
          </p:cNvSpPr>
          <p:nvPr>
            <p:ph sz="quarter" idx="4"/>
          </p:nvPr>
        </p:nvSpPr>
        <p:spPr>
          <a:xfrm>
            <a:off x="4371975" y="2362200"/>
            <a:ext cx="3657600" cy="38862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12" name="מציין מיקום טקסט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he-IL" smtClean="0"/>
              <a:t>לחץ כדי לערוך סגנונות טקסט של תבנית בסיס</a:t>
            </a:r>
          </a:p>
        </p:txBody>
      </p:sp>
      <p:sp>
        <p:nvSpPr>
          <p:cNvPr id="14" name="מציין מיקום טקסט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he-IL" smtClean="0"/>
              <a:t>לחץ כדי לערוך סגנונות טקסט של תבנית בסיס</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6" name="מציין מיקום של תאריך 5"/>
          <p:cNvSpPr>
            <a:spLocks noGrp="1"/>
          </p:cNvSpPr>
          <p:nvPr>
            <p:ph type="dt" sz="half" idx="10"/>
          </p:nvPr>
        </p:nvSpPr>
        <p:spPr/>
        <p:txBody>
          <a:bodyPr rtlCol="0"/>
          <a:lstStyle/>
          <a:p>
            <a:fld id="{50B14BF5-F6F7-4AD4-BC85-6F383768D36D}" type="datetimeFigureOut">
              <a:rPr lang="he-IL" smtClean="0"/>
              <a:t>כ'/אדר א/תשע"ט</a:t>
            </a:fld>
            <a:endParaRPr lang="he-IL"/>
          </a:p>
        </p:txBody>
      </p:sp>
      <p:sp>
        <p:nvSpPr>
          <p:cNvPr id="7" name="מציין מיקום של מספר שקופית 6"/>
          <p:cNvSpPr>
            <a:spLocks noGrp="1"/>
          </p:cNvSpPr>
          <p:nvPr>
            <p:ph type="sldNum" sz="quarter" idx="11"/>
          </p:nvPr>
        </p:nvSpPr>
        <p:spPr/>
        <p:txBody>
          <a:bodyPr rtlCol="0"/>
          <a:lstStyle/>
          <a:p>
            <a:fld id="{53F6541E-C063-4C90-B4FD-4E0CC96B2696}" type="slidenum">
              <a:rPr lang="he-IL" smtClean="0"/>
              <a:t>‹#›</a:t>
            </a:fld>
            <a:endParaRPr lang="he-IL"/>
          </a:p>
        </p:txBody>
      </p:sp>
      <p:sp>
        <p:nvSpPr>
          <p:cNvPr id="8" name="מציין מיקום של כותרת תחתונה 7"/>
          <p:cNvSpPr>
            <a:spLocks noGrp="1"/>
          </p:cNvSpPr>
          <p:nvPr>
            <p:ph type="ftr" sz="quarter" idx="12"/>
          </p:nvPr>
        </p:nvSpPr>
        <p:spPr/>
        <p:txBody>
          <a:bodyPr rtlCol="0"/>
          <a:lstStyle/>
          <a:p>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50B14BF5-F6F7-4AD4-BC85-6F383768D36D}" type="datetimeFigureOut">
              <a:rPr lang="he-IL" smtClean="0"/>
              <a:t>כ'/אדר א/תשע"ט</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53F6541E-C063-4C90-B4FD-4E0CC96B2696}"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bg>
      <p:bgRef idx="1001">
        <a:schemeClr val="bg1"/>
      </p:bgRef>
    </p:bg>
    <p:spTree>
      <p:nvGrpSpPr>
        <p:cNvPr id="1" name=""/>
        <p:cNvGrpSpPr/>
        <p:nvPr/>
      </p:nvGrpSpPr>
      <p:grpSpPr>
        <a:xfrm>
          <a:off x="0" y="0"/>
          <a:ext cx="0" cy="0"/>
          <a:chOff x="0" y="0"/>
          <a:chExt cx="0" cy="0"/>
        </a:xfrm>
      </p:grpSpPr>
      <p:sp>
        <p:nvSpPr>
          <p:cNvPr id="10" name="מחבר ישר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כותרת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he-IL" smtClean="0"/>
              <a:t>לחץ כדי לערוך סגנונות טקסט של תבנית בסיס</a:t>
            </a:r>
          </a:p>
        </p:txBody>
      </p:sp>
      <p:sp>
        <p:nvSpPr>
          <p:cNvPr id="8" name="מחבר ישר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מחבר ישר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מחבר ישר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מלבן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מחבר ישר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אליפסה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מציין מיקום תוכן 17"/>
          <p:cNvSpPr>
            <a:spLocks noGrp="1"/>
          </p:cNvSpPr>
          <p:nvPr>
            <p:ph sz="quarter" idx="1"/>
          </p:nvPr>
        </p:nvSpPr>
        <p:spPr>
          <a:xfrm>
            <a:off x="304800" y="274320"/>
            <a:ext cx="5638800" cy="6327648"/>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21" name="מציין מיקום של תאריך 20"/>
          <p:cNvSpPr>
            <a:spLocks noGrp="1"/>
          </p:cNvSpPr>
          <p:nvPr>
            <p:ph type="dt" sz="half" idx="14"/>
          </p:nvPr>
        </p:nvSpPr>
        <p:spPr/>
        <p:txBody>
          <a:bodyPr rtlCol="0"/>
          <a:lstStyle/>
          <a:p>
            <a:fld id="{50B14BF5-F6F7-4AD4-BC85-6F383768D36D}" type="datetimeFigureOut">
              <a:rPr lang="he-IL" smtClean="0"/>
              <a:t>כ'/אדר א/תשע"ט</a:t>
            </a:fld>
            <a:endParaRPr lang="he-IL"/>
          </a:p>
        </p:txBody>
      </p:sp>
      <p:sp>
        <p:nvSpPr>
          <p:cNvPr id="22" name="מציין מיקום של מספר שקופית 21"/>
          <p:cNvSpPr>
            <a:spLocks noGrp="1"/>
          </p:cNvSpPr>
          <p:nvPr>
            <p:ph type="sldNum" sz="quarter" idx="15"/>
          </p:nvPr>
        </p:nvSpPr>
        <p:spPr/>
        <p:txBody>
          <a:bodyPr rtlCol="0"/>
          <a:lstStyle/>
          <a:p>
            <a:fld id="{53F6541E-C063-4C90-B4FD-4E0CC96B2696}" type="slidenum">
              <a:rPr lang="he-IL" smtClean="0"/>
              <a:t>‹#›</a:t>
            </a:fld>
            <a:endParaRPr lang="he-IL"/>
          </a:p>
        </p:txBody>
      </p:sp>
      <p:sp>
        <p:nvSpPr>
          <p:cNvPr id="23" name="מציין מיקום של כותרת תחתונה 22"/>
          <p:cNvSpPr>
            <a:spLocks noGrp="1"/>
          </p:cNvSpPr>
          <p:nvPr>
            <p:ph type="ftr" sz="quarter" idx="16"/>
          </p:nvPr>
        </p:nvSpPr>
        <p:spPr/>
        <p:txBody>
          <a:bodyPr rtlCol="0"/>
          <a:lstStyle/>
          <a:p>
            <a:endParaRPr lang="he-I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9" name="מחבר ישר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אליפסה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כותרת 1"/>
          <p:cNvSpPr>
            <a:spLocks noGrp="1"/>
          </p:cNvSpPr>
          <p:nvPr>
            <p:ph type="title"/>
          </p:nvPr>
        </p:nvSpPr>
        <p:spPr>
          <a:xfrm rot="5400000">
            <a:off x="3350133" y="3200400"/>
            <a:ext cx="6309360" cy="457200"/>
          </a:xfrm>
        </p:spPr>
        <p:txBody>
          <a:bodyPr anchor="b"/>
          <a:lstStyle>
            <a:lvl1pPr algn="l">
              <a:buNone/>
              <a:defRPr sz="2000" b="1"/>
            </a:lvl1pPr>
          </a:lstStyle>
          <a:p>
            <a:r>
              <a:rPr kumimoji="0" lang="he-IL" smtClean="0"/>
              <a:t>לחץ כדי לערוך סגנון כותרת של תבנית בסיס</a:t>
            </a:r>
            <a:endParaRPr kumimoji="0" lang="en-US"/>
          </a:p>
        </p:txBody>
      </p:sp>
      <p:sp>
        <p:nvSpPr>
          <p:cNvPr id="3" name="מציין מיקום של תמונה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he-IL" smtClean="0"/>
              <a:t>לחץ על הסמל כדי להוסיף תמונה</a:t>
            </a:r>
            <a:endParaRPr kumimoji="0" lang="en-US" dirty="0"/>
          </a:p>
        </p:txBody>
      </p:sp>
      <p:sp>
        <p:nvSpPr>
          <p:cNvPr id="4" name="מציין מיקום טקסט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he-IL" smtClean="0"/>
              <a:t>לחץ כדי לערוך סגנונות טקסט של תבנית בסיס</a:t>
            </a:r>
          </a:p>
        </p:txBody>
      </p:sp>
      <p:sp>
        <p:nvSpPr>
          <p:cNvPr id="10" name="מחבר ישר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מלבן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מחבר ישר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מחבר ישר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מחבר ישר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מציין מיקום של תאריך 16"/>
          <p:cNvSpPr>
            <a:spLocks noGrp="1"/>
          </p:cNvSpPr>
          <p:nvPr>
            <p:ph type="dt" sz="half" idx="10"/>
          </p:nvPr>
        </p:nvSpPr>
        <p:spPr/>
        <p:txBody>
          <a:bodyPr rtlCol="0"/>
          <a:lstStyle/>
          <a:p>
            <a:fld id="{50B14BF5-F6F7-4AD4-BC85-6F383768D36D}" type="datetimeFigureOut">
              <a:rPr lang="he-IL" smtClean="0"/>
              <a:t>כ'/אדר א/תשע"ט</a:t>
            </a:fld>
            <a:endParaRPr lang="he-IL"/>
          </a:p>
        </p:txBody>
      </p:sp>
      <p:sp>
        <p:nvSpPr>
          <p:cNvPr id="18" name="מציין מיקום של מספר שקופית 17"/>
          <p:cNvSpPr>
            <a:spLocks noGrp="1"/>
          </p:cNvSpPr>
          <p:nvPr>
            <p:ph type="sldNum" sz="quarter" idx="11"/>
          </p:nvPr>
        </p:nvSpPr>
        <p:spPr/>
        <p:txBody>
          <a:bodyPr rtlCol="0"/>
          <a:lstStyle/>
          <a:p>
            <a:fld id="{53F6541E-C063-4C90-B4FD-4E0CC96B2696}" type="slidenum">
              <a:rPr lang="he-IL" smtClean="0"/>
              <a:t>‹#›</a:t>
            </a:fld>
            <a:endParaRPr lang="he-IL"/>
          </a:p>
        </p:txBody>
      </p:sp>
      <p:sp>
        <p:nvSpPr>
          <p:cNvPr id="21" name="מציין מיקום של כותרת תחתונה 20"/>
          <p:cNvSpPr>
            <a:spLocks noGrp="1"/>
          </p:cNvSpPr>
          <p:nvPr>
            <p:ph type="ftr" sz="quarter" idx="12"/>
          </p:nvPr>
        </p:nvSpPr>
        <p:spPr/>
        <p:txBody>
          <a:bodyPr rtlCol="0"/>
          <a:lstStyle/>
          <a:p>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מחבר ישר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מציין מיקום של כותרת 21"/>
          <p:cNvSpPr>
            <a:spLocks noGrp="1"/>
          </p:cNvSpPr>
          <p:nvPr>
            <p:ph type="title"/>
          </p:nvPr>
        </p:nvSpPr>
        <p:spPr>
          <a:xfrm>
            <a:off x="457200" y="274638"/>
            <a:ext cx="7467600" cy="1143000"/>
          </a:xfrm>
          <a:prstGeom prst="rect">
            <a:avLst/>
          </a:prstGeom>
        </p:spPr>
        <p:txBody>
          <a:bodyPr vert="horz" anchor="b">
            <a:normAutofit/>
          </a:bodyPr>
          <a:lstStyle/>
          <a:p>
            <a:r>
              <a:rPr kumimoji="0" lang="he-IL" smtClean="0"/>
              <a:t>לחץ כדי לערוך סגנון כותרת של תבנית בסיס</a:t>
            </a:r>
            <a:endParaRPr kumimoji="0" lang="en-US"/>
          </a:p>
        </p:txBody>
      </p:sp>
      <p:sp>
        <p:nvSpPr>
          <p:cNvPr id="13" name="מציין מיקום טקסט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
        <p:nvSpPr>
          <p:cNvPr id="14" name="מציין מיקום של תאריך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0B14BF5-F6F7-4AD4-BC85-6F383768D36D}" type="datetimeFigureOut">
              <a:rPr lang="he-IL" smtClean="0"/>
              <a:t>כ'/אדר א/תשע"ט</a:t>
            </a:fld>
            <a:endParaRPr lang="he-IL"/>
          </a:p>
        </p:txBody>
      </p:sp>
      <p:sp>
        <p:nvSpPr>
          <p:cNvPr id="3" name="מציין מיקום של כותרת תחתונה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he-IL"/>
          </a:p>
        </p:txBody>
      </p:sp>
      <p:sp>
        <p:nvSpPr>
          <p:cNvPr id="7" name="מחבר ישר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מחבר ישר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מלבן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מחבר ישר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אליפסה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מציין מיקום של מספר שקופית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3F6541E-C063-4C90-B4FD-4E0CC96B2696}" type="slidenum">
              <a:rPr lang="he-IL" smtClean="0"/>
              <a:t>‹#›</a:t>
            </a:fld>
            <a:endParaRPr lang="he-IL"/>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2286000" y="1556792"/>
            <a:ext cx="6172200" cy="1944216"/>
          </a:xfrm>
        </p:spPr>
        <p:txBody>
          <a:bodyPr>
            <a:normAutofit/>
          </a:bodyPr>
          <a:lstStyle/>
          <a:p>
            <a:pPr algn="ctr"/>
            <a:r>
              <a:rPr lang="he-IL" sz="5400" dirty="0" smtClean="0"/>
              <a:t>אבטחת מידע</a:t>
            </a:r>
            <a:endParaRPr lang="he-IL" sz="5400" dirty="0"/>
          </a:p>
        </p:txBody>
      </p:sp>
      <p:sp>
        <p:nvSpPr>
          <p:cNvPr id="3" name="כותרת משנה 2"/>
          <p:cNvSpPr>
            <a:spLocks noGrp="1"/>
          </p:cNvSpPr>
          <p:nvPr>
            <p:ph type="subTitle" idx="1"/>
          </p:nvPr>
        </p:nvSpPr>
        <p:spPr/>
        <p:txBody>
          <a:bodyPr/>
          <a:lstStyle/>
          <a:p>
            <a:pPr algn="ctr"/>
            <a:r>
              <a:rPr lang="he-IL" sz="3600" dirty="0" smtClean="0"/>
              <a:t>מגידו</a:t>
            </a:r>
          </a:p>
          <a:p>
            <a:pPr algn="ctr"/>
            <a:r>
              <a:rPr lang="he-IL" sz="2400" dirty="0" smtClean="0"/>
              <a:t>2014</a:t>
            </a:r>
            <a:endParaRPr lang="he-IL" sz="2400" dirty="0"/>
          </a:p>
        </p:txBody>
      </p:sp>
    </p:spTree>
    <p:extLst>
      <p:ext uri="{BB962C8B-B14F-4D97-AF65-F5344CB8AC3E}">
        <p14:creationId xmlns:p14="http://schemas.microsoft.com/office/powerpoint/2010/main" val="684394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רישום מאגר מידע</a:t>
            </a:r>
            <a:endParaRPr lang="he-IL" b="1" dirty="0"/>
          </a:p>
        </p:txBody>
      </p:sp>
      <p:sp>
        <p:nvSpPr>
          <p:cNvPr id="3" name="מציין מיקום תוכן 2"/>
          <p:cNvSpPr>
            <a:spLocks noGrp="1"/>
          </p:cNvSpPr>
          <p:nvPr>
            <p:ph sz="quarter" idx="1"/>
          </p:nvPr>
        </p:nvSpPr>
        <p:spPr/>
        <p:txBody>
          <a:bodyPr>
            <a:normAutofit/>
          </a:bodyPr>
          <a:lstStyle/>
          <a:p>
            <a:r>
              <a:rPr lang="he-IL" dirty="0"/>
              <a:t>חוק הגנת הפרטיות קובע שכל מאגר מידע המקיים את אחד מתנאי חוק זה חייב ברישום אצל רשם מאגרי המידע ברשות למשפט, טכנולוגיה ומידע. </a:t>
            </a:r>
            <a:endParaRPr lang="he-IL" dirty="0" smtClean="0"/>
          </a:p>
          <a:p>
            <a:r>
              <a:rPr lang="he-IL" dirty="0" smtClean="0"/>
              <a:t>חובת </a:t>
            </a:r>
            <a:r>
              <a:rPr lang="he-IL" dirty="0"/>
              <a:t>תשלום אגרה תקופתית בגין מאגר מידע הרשום </a:t>
            </a:r>
            <a:r>
              <a:rPr lang="he-IL" dirty="0" smtClean="0"/>
              <a:t>בפנקס.</a:t>
            </a:r>
            <a:endParaRPr lang="en-US" dirty="0"/>
          </a:p>
          <a:p>
            <a:r>
              <a:rPr lang="he-IL" dirty="0"/>
              <a:t>מאגרי המידע של המועצה שיש לרשמם כוללים, בין השאר, מאגרי מידע בתחומי השירות הפסיכולוגי החינוכי, הרווחה, הארנונה-גביה, אוכלוסין </a:t>
            </a:r>
            <a:r>
              <a:rPr lang="he-IL" u="sng" dirty="0"/>
              <a:t>ועוד. </a:t>
            </a:r>
            <a:endParaRPr lang="en-US" dirty="0"/>
          </a:p>
          <a:p>
            <a:pPr marL="0" indent="0">
              <a:buNone/>
            </a:pPr>
            <a:endParaRPr lang="en-US" dirty="0"/>
          </a:p>
          <a:p>
            <a:r>
              <a:rPr lang="he-IL" b="1" i="1" dirty="0" smtClean="0"/>
              <a:t>נמצא כי מאגרי המידע של המועצה אינם רשומים כנדרש.</a:t>
            </a:r>
            <a:endParaRPr lang="en-US" dirty="0" smtClean="0"/>
          </a:p>
          <a:p>
            <a:r>
              <a:rPr lang="he-IL" b="1" i="1" dirty="0" smtClean="0"/>
              <a:t>יש </a:t>
            </a:r>
            <a:r>
              <a:rPr lang="he-IL" b="1" i="1" dirty="0"/>
              <a:t>לבצע מיפוי של כל מאגרי המידע במועצה ולרשום אותם אצל הרשם בהתאם להוראות </a:t>
            </a:r>
            <a:r>
              <a:rPr lang="he-IL" b="1" i="1" dirty="0" smtClean="0"/>
              <a:t>החוק.</a:t>
            </a:r>
            <a:endParaRPr lang="en-US" dirty="0"/>
          </a:p>
          <a:p>
            <a:endParaRPr lang="he-IL" dirty="0"/>
          </a:p>
        </p:txBody>
      </p:sp>
    </p:spTree>
    <p:extLst>
      <p:ext uri="{BB962C8B-B14F-4D97-AF65-F5344CB8AC3E}">
        <p14:creationId xmlns:p14="http://schemas.microsoft.com/office/powerpoint/2010/main" val="212843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העברת מידע</a:t>
            </a:r>
            <a:endParaRPr lang="he-IL" b="1" dirty="0"/>
          </a:p>
        </p:txBody>
      </p:sp>
      <p:sp>
        <p:nvSpPr>
          <p:cNvPr id="3" name="מציין מיקום תוכן 2"/>
          <p:cNvSpPr>
            <a:spLocks noGrp="1"/>
          </p:cNvSpPr>
          <p:nvPr>
            <p:ph sz="quarter" idx="1"/>
          </p:nvPr>
        </p:nvSpPr>
        <p:spPr/>
        <p:txBody>
          <a:bodyPr>
            <a:normAutofit/>
          </a:bodyPr>
          <a:lstStyle/>
          <a:p>
            <a:r>
              <a:rPr lang="he-IL" b="1" dirty="0" smtClean="0"/>
              <a:t>חובה </a:t>
            </a:r>
            <a:r>
              <a:rPr lang="he-IL" b="1" dirty="0"/>
              <a:t>להקים בכל גוף ציבורי ועדה שתפקידה לדון בבקשות למסירת מידע שהגיש גוף ציבורי ולהחליט אם ובאיזו מידה להיעתר להן, וכן לבחון אם לאשר בקשות של אותו גוף ציבורי לקבלת מידע מגוף ציבורי אחר</a:t>
            </a:r>
            <a:r>
              <a:rPr lang="he-IL" b="1" dirty="0" smtClean="0"/>
              <a:t>.</a:t>
            </a:r>
          </a:p>
          <a:p>
            <a:pPr lvl="0"/>
            <a:r>
              <a:rPr lang="he-IL" dirty="0"/>
              <a:t>יש להסדיר את כל נושא העברת המידע ומתן מענה במועצה. </a:t>
            </a:r>
            <a:endParaRPr lang="en-US" dirty="0"/>
          </a:p>
          <a:p>
            <a:pPr lvl="0"/>
            <a:r>
              <a:rPr lang="he-IL" dirty="0"/>
              <a:t>יש לקבוע כללים ברורים לגבי מסירת מידע על ידי עובדים-מי מוסר, מה מוסרים </a:t>
            </a:r>
            <a:r>
              <a:rPr lang="he-IL" dirty="0" err="1"/>
              <a:t>וכו</a:t>
            </a:r>
            <a:r>
              <a:rPr lang="he-IL" dirty="0"/>
              <a:t>', </a:t>
            </a:r>
            <a:endParaRPr lang="en-US" dirty="0"/>
          </a:p>
          <a:p>
            <a:pPr lvl="0"/>
            <a:r>
              <a:rPr lang="he-IL" dirty="0"/>
              <a:t>יש להסדיר את כל מתן המענה לפניות כאלו ואחרות.</a:t>
            </a:r>
            <a:endParaRPr lang="en-US" dirty="0"/>
          </a:p>
          <a:p>
            <a:pPr lvl="0"/>
            <a:r>
              <a:rPr lang="he-IL" dirty="0"/>
              <a:t>יש לקחת בחשבון כי ישנו מידע  אשר ישנן מגבלות על פי דין למוסרו. במצב הקיים, יתכנו מצבים בהם עובדים אינם מודעים למגבלות ואיסורים לגבי מסירת מידע.</a:t>
            </a:r>
            <a:endParaRPr lang="en-US" dirty="0"/>
          </a:p>
          <a:p>
            <a:endParaRPr lang="he-IL" dirty="0"/>
          </a:p>
        </p:txBody>
      </p:sp>
    </p:spTree>
    <p:extLst>
      <p:ext uri="{BB962C8B-B14F-4D97-AF65-F5344CB8AC3E}">
        <p14:creationId xmlns:p14="http://schemas.microsoft.com/office/powerpoint/2010/main" val="1839821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אבטחת מידע עובדים</a:t>
            </a:r>
            <a:endParaRPr lang="he-IL" b="1" dirty="0"/>
          </a:p>
        </p:txBody>
      </p:sp>
      <p:sp>
        <p:nvSpPr>
          <p:cNvPr id="3" name="מציין מיקום תוכן 2"/>
          <p:cNvSpPr>
            <a:spLocks noGrp="1"/>
          </p:cNvSpPr>
          <p:nvPr>
            <p:ph sz="quarter" idx="1"/>
          </p:nvPr>
        </p:nvSpPr>
        <p:spPr/>
        <p:txBody>
          <a:bodyPr>
            <a:normAutofit/>
          </a:bodyPr>
          <a:lstStyle/>
          <a:p>
            <a:pPr lvl="0"/>
            <a:r>
              <a:rPr lang="he-IL" dirty="0"/>
              <a:t>יש לקבוע נהלים לגבי בדיקת עובדים המגויסים למועצה. </a:t>
            </a:r>
            <a:endParaRPr lang="he-IL" dirty="0" smtClean="0"/>
          </a:p>
          <a:p>
            <a:pPr lvl="0"/>
            <a:r>
              <a:rPr lang="he-IL" dirty="0" smtClean="0"/>
              <a:t>יש </a:t>
            </a:r>
            <a:r>
              <a:rPr lang="he-IL" dirty="0"/>
              <a:t>לקבוע הנחיות ברורות ביחס למשרות רגישות, וכן קריטריונים לנגישות למידע. </a:t>
            </a:r>
            <a:endParaRPr lang="en-US" dirty="0"/>
          </a:p>
          <a:p>
            <a:pPr lvl="0"/>
            <a:r>
              <a:rPr lang="he-IL" dirty="0"/>
              <a:t>בחוזה הנחתם עם עובדים בתפקידים בהם ישנה חשיבות לסודיות יש לכלול הצהרת סודיות .</a:t>
            </a:r>
            <a:endParaRPr lang="en-US" dirty="0"/>
          </a:p>
          <a:p>
            <a:pPr lvl="0"/>
            <a:r>
              <a:rPr lang="he-IL" dirty="0"/>
              <a:t>לגבי עובדים להם יש נגישות למידע רגיש או למידע בעל סיכון גבוה, יש להגדיר פעולות נוספות המיועדות למנוע את זליגת המידע.</a:t>
            </a:r>
            <a:endParaRPr lang="en-US" dirty="0"/>
          </a:p>
          <a:p>
            <a:pPr lvl="0"/>
            <a:r>
              <a:rPr lang="he-IL" dirty="0"/>
              <a:t>יש לקבוע חסימת הרשאות הגישה למידע (בין אם למערכות מידע ובין אם לאמצעים פיזיים), לעובדים (כולל עובדים חיצוניים למועצה) המסיימים את העסקתם בארגון, בין אם ביוזמתם או ביוזמת המעסיק. </a:t>
            </a:r>
            <a:endParaRPr lang="en-US" dirty="0"/>
          </a:p>
          <a:p>
            <a:endParaRPr lang="he-IL" dirty="0"/>
          </a:p>
        </p:txBody>
      </p:sp>
    </p:spTree>
    <p:extLst>
      <p:ext uri="{BB962C8B-B14F-4D97-AF65-F5344CB8AC3E}">
        <p14:creationId xmlns:p14="http://schemas.microsoft.com/office/powerpoint/2010/main" val="2559643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מיקור חוץ</a:t>
            </a:r>
            <a:endParaRPr lang="he-IL" b="1" dirty="0"/>
          </a:p>
        </p:txBody>
      </p:sp>
      <p:sp>
        <p:nvSpPr>
          <p:cNvPr id="3" name="מציין מיקום תוכן 2"/>
          <p:cNvSpPr>
            <a:spLocks noGrp="1"/>
          </p:cNvSpPr>
          <p:nvPr>
            <p:ph sz="quarter" idx="1"/>
          </p:nvPr>
        </p:nvSpPr>
        <p:spPr/>
        <p:txBody>
          <a:bodyPr>
            <a:normAutofit/>
          </a:bodyPr>
          <a:lstStyle/>
          <a:p>
            <a:r>
              <a:rPr lang="he-IL" dirty="0"/>
              <a:t>בדיקה ראשונית לגבי עצם הוצאת הפעילות למיקור חוץ, בחירת הקבלן, תנאי ההתקשרות, אבטחת מידע ובקרה, קבלת עובדים ועוד.</a:t>
            </a:r>
            <a:endParaRPr lang="en-US" dirty="0"/>
          </a:p>
          <a:p>
            <a:r>
              <a:rPr lang="he-IL" dirty="0"/>
              <a:t>בעת שימוש במיקור חוץ החובות והאחריות המוטלים מכוח החוק על בעל מאגר מידע, מנהל מאגר והמחזיק בו ממשיכים לחול על כל אחד מהם כאילו הוא מבצע את הפעולות </a:t>
            </a:r>
            <a:r>
              <a:rPr lang="he-IL" dirty="0" smtClean="0"/>
              <a:t>בעצמו.</a:t>
            </a:r>
            <a:endParaRPr lang="en-US" dirty="0"/>
          </a:p>
          <a:p>
            <a:r>
              <a:rPr lang="he-IL" dirty="0"/>
              <a:t>על המזמין להגדיר מפורשות את המטרות המותרות לשימוש ואת סוג בעלי התפקידים המועסקים על ידי הקבלן שיהיו מורשים בגישה למידע. </a:t>
            </a:r>
            <a:endParaRPr lang="he-IL" dirty="0" smtClean="0"/>
          </a:p>
          <a:p>
            <a:r>
              <a:rPr lang="he-IL" dirty="0" smtClean="0"/>
              <a:t>לבצע </a:t>
            </a:r>
            <a:r>
              <a:rPr lang="he-IL" dirty="0"/>
              <a:t>מעקב ובקרה שוטפים על קיום הוראות החוק על ידי הקבלן.</a:t>
            </a:r>
            <a:endParaRPr lang="en-US" dirty="0"/>
          </a:p>
          <a:p>
            <a:endParaRPr lang="he-IL" dirty="0"/>
          </a:p>
        </p:txBody>
      </p:sp>
    </p:spTree>
    <p:extLst>
      <p:ext uri="{BB962C8B-B14F-4D97-AF65-F5344CB8AC3E}">
        <p14:creationId xmlns:p14="http://schemas.microsoft.com/office/powerpoint/2010/main" val="3518882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7467600" cy="922114"/>
          </a:xfrm>
        </p:spPr>
        <p:txBody>
          <a:bodyPr/>
          <a:lstStyle/>
          <a:p>
            <a:pPr algn="ctr"/>
            <a:r>
              <a:rPr lang="he-IL" b="1" dirty="0" smtClean="0"/>
              <a:t>המלצות</a:t>
            </a:r>
            <a:endParaRPr lang="he-IL" b="1" dirty="0"/>
          </a:p>
        </p:txBody>
      </p:sp>
      <p:sp>
        <p:nvSpPr>
          <p:cNvPr id="3" name="מציין מיקום תוכן 2"/>
          <p:cNvSpPr>
            <a:spLocks noGrp="1"/>
          </p:cNvSpPr>
          <p:nvPr>
            <p:ph sz="quarter" idx="1"/>
          </p:nvPr>
        </p:nvSpPr>
        <p:spPr>
          <a:xfrm>
            <a:off x="457200" y="1340768"/>
            <a:ext cx="8229600" cy="4785395"/>
          </a:xfrm>
        </p:spPr>
        <p:txBody>
          <a:bodyPr>
            <a:normAutofit fontScale="55000" lnSpcReduction="20000"/>
          </a:bodyPr>
          <a:lstStyle/>
          <a:p>
            <a:pPr lvl="0"/>
            <a:r>
              <a:rPr lang="he-IL" sz="4000" b="1" dirty="0"/>
              <a:t>לקיים תהליך למידה והטמעה של הכללים והחוקים בתחום אבטחת המידע, כתכנית עבודה רב שנתית בכל מחלקה בנפרד ובמועצה בכלל.</a:t>
            </a:r>
            <a:endParaRPr lang="en-US" sz="4000" b="1" dirty="0"/>
          </a:p>
          <a:p>
            <a:pPr lvl="0"/>
            <a:r>
              <a:rPr lang="he-IL" sz="4000" b="1" dirty="0"/>
              <a:t>להגדיר מדיניות אבטחת מידע במחלקות בפרט ובמועצה בכלל.</a:t>
            </a:r>
            <a:endParaRPr lang="en-US" sz="4000" b="1" dirty="0"/>
          </a:p>
          <a:p>
            <a:pPr lvl="0"/>
            <a:r>
              <a:rPr lang="he-IL" sz="4000" b="1" dirty="0"/>
              <a:t>למנות ממונה על אבטחת מידע כמתחייב מחוק הגנת הפרטיות.</a:t>
            </a:r>
            <a:endParaRPr lang="en-US" sz="4000" b="1" dirty="0"/>
          </a:p>
          <a:p>
            <a:pPr lvl="0"/>
            <a:r>
              <a:rPr lang="he-IL" sz="4000" b="1" dirty="0"/>
              <a:t> לרשום ולנהל את כל מאגרי המידע שברשותה (כנדרש בחוק).</a:t>
            </a:r>
            <a:endParaRPr lang="en-US" sz="4000" b="1" dirty="0"/>
          </a:p>
          <a:p>
            <a:pPr lvl="0"/>
            <a:r>
              <a:rPr lang="he-IL" sz="4000" b="1" dirty="0"/>
              <a:t>להקים ועדות להעברת מידע .</a:t>
            </a:r>
            <a:endParaRPr lang="en-US" sz="4000" b="1" dirty="0"/>
          </a:p>
          <a:p>
            <a:pPr lvl="0"/>
            <a:r>
              <a:rPr lang="he-IL" sz="4000" b="1" dirty="0"/>
              <a:t>להגדיר נהלים ייעודיים בנושא העברת מידע בין גופים ציבוריים כפי שנקבע בתקנות הגנת הפרטיות</a:t>
            </a:r>
            <a:r>
              <a:rPr lang="he-IL" sz="4000" b="1" dirty="0" smtClean="0"/>
              <a:t>.</a:t>
            </a:r>
          </a:p>
          <a:p>
            <a:pPr marL="0" lvl="0" indent="0">
              <a:buNone/>
            </a:pPr>
            <a:endParaRPr lang="he-IL" sz="4000" b="1" dirty="0"/>
          </a:p>
          <a:p>
            <a:pPr marL="0" lvl="0" indent="0">
              <a:buNone/>
            </a:pPr>
            <a:endParaRPr lang="en-US" sz="4000" b="1" dirty="0"/>
          </a:p>
          <a:p>
            <a:pPr lvl="0"/>
            <a:r>
              <a:rPr lang="he-IL" sz="4000" b="1" dirty="0"/>
              <a:t> לקיים פעולות בקרה בעניין אבטחת המידע והגנת הפרטיות, כדי לזהות פעולות חריגות או ניסיונות של גורמים בלתי מורשים לעשות פעולות כאלה, זאת ועוד בהתאם להוראות החוק ותוצאות סקר הסיכונים. </a:t>
            </a:r>
            <a:endParaRPr lang="en-US" sz="4000" b="1" dirty="0"/>
          </a:p>
          <a:p>
            <a:pPr marL="0" indent="0">
              <a:buNone/>
            </a:pPr>
            <a:endParaRPr lang="he-IL" dirty="0"/>
          </a:p>
        </p:txBody>
      </p:sp>
    </p:spTree>
    <p:extLst>
      <p:ext uri="{BB962C8B-B14F-4D97-AF65-F5344CB8AC3E}">
        <p14:creationId xmlns:p14="http://schemas.microsoft.com/office/powerpoint/2010/main" val="2835239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חוק הגנת הפרטיות</a:t>
            </a:r>
            <a:endParaRPr lang="he-IL" dirty="0"/>
          </a:p>
        </p:txBody>
      </p:sp>
      <p:sp>
        <p:nvSpPr>
          <p:cNvPr id="3" name="מציין מיקום תוכן 2"/>
          <p:cNvSpPr>
            <a:spLocks noGrp="1"/>
          </p:cNvSpPr>
          <p:nvPr>
            <p:ph sz="quarter" idx="1"/>
          </p:nvPr>
        </p:nvSpPr>
        <p:spPr/>
        <p:txBody>
          <a:bodyPr>
            <a:normAutofit/>
          </a:bodyPr>
          <a:lstStyle/>
          <a:p>
            <a:pPr marL="0" indent="0">
              <a:buNone/>
            </a:pPr>
            <a:r>
              <a:rPr lang="he-IL" sz="3600" b="1" dirty="0" smtClean="0"/>
              <a:t>"</a:t>
            </a:r>
            <a:r>
              <a:rPr lang="he-IL" sz="3600" b="1" u="sng" dirty="0"/>
              <a:t>האחריות לאבטחת מידע מוטלת על בעלי מאגר המידע, על המחזיקים בו או על מנהליו</a:t>
            </a:r>
            <a:r>
              <a:rPr lang="he-IL" sz="3600" b="1" dirty="0"/>
              <a:t>". הגופים המוזכרים בחוק זה, בין היתר הרשויות המקומיות, חייבים למנות ממונה על אבטחת מידע, אשר יופקד על אבטחת המידע במאגרים המוחזקים ברשותן. </a:t>
            </a:r>
            <a:endParaRPr lang="he-IL" sz="3600" dirty="0"/>
          </a:p>
        </p:txBody>
      </p:sp>
    </p:spTree>
    <p:extLst>
      <p:ext uri="{BB962C8B-B14F-4D97-AF65-F5344CB8AC3E}">
        <p14:creationId xmlns:p14="http://schemas.microsoft.com/office/powerpoint/2010/main" val="4106973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הגדרות</a:t>
            </a:r>
            <a:endParaRPr lang="he-IL" b="1" dirty="0"/>
          </a:p>
        </p:txBody>
      </p:sp>
      <p:sp>
        <p:nvSpPr>
          <p:cNvPr id="3" name="מציין מיקום תוכן 2"/>
          <p:cNvSpPr>
            <a:spLocks noGrp="1"/>
          </p:cNvSpPr>
          <p:nvPr>
            <p:ph sz="quarter" idx="1"/>
          </p:nvPr>
        </p:nvSpPr>
        <p:spPr/>
        <p:txBody>
          <a:bodyPr>
            <a:normAutofit fontScale="92500" lnSpcReduction="20000"/>
          </a:bodyPr>
          <a:lstStyle/>
          <a:p>
            <a:pPr lvl="0"/>
            <a:r>
              <a:rPr lang="he-IL" b="1" dirty="0"/>
              <a:t>מאגר מידע</a:t>
            </a:r>
            <a:r>
              <a:rPr lang="he-IL" dirty="0"/>
              <a:t> מוגדר בחוק הגנת הפרטיות, כ: "אוסף נתוני מידע, המוחזק באמצעי מגנטי או אופטי והמיועד לעיבוד ממוחשב". </a:t>
            </a:r>
            <a:endParaRPr lang="he-IL" dirty="0" smtClean="0"/>
          </a:p>
          <a:p>
            <a:pPr marL="0" lvl="0" indent="0">
              <a:buNone/>
            </a:pPr>
            <a:endParaRPr lang="en-US" dirty="0"/>
          </a:p>
          <a:p>
            <a:pPr lvl="0"/>
            <a:r>
              <a:rPr lang="he-IL" b="1" dirty="0"/>
              <a:t>"מידע"</a:t>
            </a:r>
            <a:r>
              <a:rPr lang="he-IL" dirty="0"/>
              <a:t> מוגדר בחוק הגנת הפרטיות, כ: "נתונים על אישיותו של אדם, מעמדו האישי, צנעת אישיותו, מצב בריאותו, מצבו הכלכלי, הכשרתו המקצועית, דעותיו ואמונתו</a:t>
            </a:r>
            <a:r>
              <a:rPr lang="he-IL" dirty="0" smtClean="0"/>
              <a:t>".</a:t>
            </a:r>
          </a:p>
          <a:p>
            <a:pPr marL="0" lvl="0" indent="0">
              <a:buNone/>
            </a:pPr>
            <a:endParaRPr lang="en-US" dirty="0"/>
          </a:p>
          <a:p>
            <a:pPr lvl="0"/>
            <a:r>
              <a:rPr lang="he-IL" b="1" dirty="0"/>
              <a:t>"מידע רגיש"</a:t>
            </a:r>
            <a:r>
              <a:rPr lang="he-IL" dirty="0"/>
              <a:t> מוגדר: "נתונים על אישיותו של אדם, צנעת אישיותו, מצב בריאותו, מצבו הכלכלי, דעותיו ואמונתו" וכל מידע ששר המשפטים קבע בצו, באישור ועדת החוקה חוק ומשפט של הכנסת, שהוא מידע רגיש</a:t>
            </a:r>
            <a:r>
              <a:rPr lang="he-IL" dirty="0" smtClean="0"/>
              <a:t>.</a:t>
            </a:r>
          </a:p>
          <a:p>
            <a:pPr marL="0" lvl="0" indent="0">
              <a:buNone/>
            </a:pPr>
            <a:endParaRPr lang="en-US" dirty="0"/>
          </a:p>
          <a:p>
            <a:pPr marL="0" indent="0">
              <a:buNone/>
            </a:pPr>
            <a:r>
              <a:rPr lang="he-IL" dirty="0" smtClean="0"/>
              <a:t>"</a:t>
            </a:r>
            <a:r>
              <a:rPr lang="he-IL" dirty="0"/>
              <a:t>למעט - (1) אוסף לשימוש אישי שאינו למטרת עסק; או (2) אוסף הכולל רק שם, מען ודרכי התקשרות, שכשלעצמו אינו יוצר אפיון שיש בו פגיעה בפרטיות לגבי בני האדם ששמותיהם כלולים בו, ובלבד שלבעל האוסף או לתאגיד בשליטתו אין אוסף נוסף</a:t>
            </a:r>
            <a:r>
              <a:rPr lang="he-IL" dirty="0" smtClean="0"/>
              <a:t>".</a:t>
            </a:r>
            <a:endParaRPr lang="en-US" dirty="0"/>
          </a:p>
        </p:txBody>
      </p:sp>
    </p:spTree>
    <p:extLst>
      <p:ext uri="{BB962C8B-B14F-4D97-AF65-F5344CB8AC3E}">
        <p14:creationId xmlns:p14="http://schemas.microsoft.com/office/powerpoint/2010/main" val="1422578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הסיכונים</a:t>
            </a:r>
            <a:endParaRPr lang="he-IL" b="1" dirty="0"/>
          </a:p>
        </p:txBody>
      </p:sp>
      <p:sp>
        <p:nvSpPr>
          <p:cNvPr id="3" name="מציין מיקום תוכן 2"/>
          <p:cNvSpPr>
            <a:spLocks noGrp="1"/>
          </p:cNvSpPr>
          <p:nvPr>
            <p:ph sz="quarter" idx="1"/>
          </p:nvPr>
        </p:nvSpPr>
        <p:spPr/>
        <p:txBody>
          <a:bodyPr>
            <a:normAutofit/>
          </a:bodyPr>
          <a:lstStyle/>
          <a:p>
            <a:r>
              <a:rPr lang="he-IL" sz="2800" b="1" dirty="0"/>
              <a:t>פגיעה בפרטיות בשל עיבוד מידע שלא על פי הוראות החוק, בשל חשיפה למידע אישי או שימוש לא מורשה במידע אישי (שמנוהל על ידו), עלולה לגרום לחשיפה להליכי אכיפה אזרחים ואף לחיוב לתשלום פיצוי ללא הוכחת נזק, כן יתכנו הליכי אכיפה על ידי הרשם העלולים להסתיים במקרים מסוימים גם בהטלתה של אחריות פלילית.</a:t>
            </a:r>
            <a:endParaRPr lang="en-US" sz="2800" dirty="0"/>
          </a:p>
          <a:p>
            <a:pPr marL="0" indent="0">
              <a:buNone/>
            </a:pPr>
            <a:endParaRPr lang="he-IL" dirty="0"/>
          </a:p>
        </p:txBody>
      </p:sp>
    </p:spTree>
    <p:extLst>
      <p:ext uri="{BB962C8B-B14F-4D97-AF65-F5344CB8AC3E}">
        <p14:creationId xmlns:p14="http://schemas.microsoft.com/office/powerpoint/2010/main" val="351480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חובות הרשות</a:t>
            </a:r>
            <a:endParaRPr lang="he-IL" b="1" dirty="0"/>
          </a:p>
        </p:txBody>
      </p:sp>
      <p:sp>
        <p:nvSpPr>
          <p:cNvPr id="3" name="מציין מיקום תוכן 2"/>
          <p:cNvSpPr>
            <a:spLocks noGrp="1"/>
          </p:cNvSpPr>
          <p:nvPr>
            <p:ph sz="quarter" idx="1"/>
          </p:nvPr>
        </p:nvSpPr>
        <p:spPr>
          <a:xfrm>
            <a:off x="457200" y="1340768"/>
            <a:ext cx="8229600" cy="4785395"/>
          </a:xfrm>
        </p:spPr>
        <p:txBody>
          <a:bodyPr>
            <a:normAutofit/>
          </a:bodyPr>
          <a:lstStyle/>
          <a:p>
            <a:pPr lvl="0"/>
            <a:r>
              <a:rPr lang="he-IL" sz="1800" dirty="0"/>
              <a:t>לבחון את הצרכים, להגדיר ולאשר את מדיניות אבטחת המידע במועצה.</a:t>
            </a:r>
            <a:endParaRPr lang="en-US" sz="1800" dirty="0"/>
          </a:p>
          <a:p>
            <a:pPr lvl="0"/>
            <a:r>
              <a:rPr lang="he-IL" sz="1800" dirty="0"/>
              <a:t>לקבוע תדירות לבחינת המדיניות שנקבעה בתחום אבטחת המידע. ולבחון בהתאם את  </a:t>
            </a:r>
            <a:endParaRPr lang="en-US" sz="1800" dirty="0"/>
          </a:p>
          <a:p>
            <a:pPr marL="0" indent="0">
              <a:buNone/>
            </a:pPr>
            <a:r>
              <a:rPr lang="he-IL" sz="1800" dirty="0"/>
              <a:t> </a:t>
            </a:r>
            <a:r>
              <a:rPr lang="he-IL" sz="1800" dirty="0" smtClean="0"/>
              <a:t>    </a:t>
            </a:r>
            <a:r>
              <a:rPr lang="he-IL" sz="1800" dirty="0"/>
              <a:t>מצב אבטחת המידע במועצה.  </a:t>
            </a:r>
            <a:endParaRPr lang="en-US" sz="1800" dirty="0"/>
          </a:p>
          <a:p>
            <a:pPr lvl="0"/>
            <a:r>
              <a:rPr lang="he-IL" sz="1800" dirty="0"/>
              <a:t>להקים ולהטמיע תהליך ניהול אבטחת מידע בארגון. </a:t>
            </a:r>
            <a:endParaRPr lang="he-IL" sz="1800" dirty="0" smtClean="0"/>
          </a:p>
          <a:p>
            <a:pPr lvl="0"/>
            <a:r>
              <a:rPr lang="he-IL" sz="1800" dirty="0" smtClean="0"/>
              <a:t>לוודא </a:t>
            </a:r>
            <a:r>
              <a:rPr lang="he-IL" sz="1800" dirty="0"/>
              <a:t>שמטרות, יעדים ותוכניות </a:t>
            </a:r>
            <a:r>
              <a:rPr lang="he-IL" sz="1800" dirty="0" smtClean="0"/>
              <a:t>אבטחת </a:t>
            </a:r>
            <a:r>
              <a:rPr lang="he-IL" sz="1800" dirty="0"/>
              <a:t>מידע מוגדרות וממומשות. </a:t>
            </a:r>
            <a:endParaRPr lang="he-IL" sz="1800" dirty="0" smtClean="0"/>
          </a:p>
          <a:p>
            <a:pPr lvl="0"/>
            <a:r>
              <a:rPr lang="he-IL" sz="1800" dirty="0" smtClean="0"/>
              <a:t>לספק </a:t>
            </a:r>
            <a:r>
              <a:rPr lang="he-IL" sz="1800" dirty="0"/>
              <a:t>משאבים מספקים לפיתוח, הטמעה, תפעול   </a:t>
            </a:r>
            <a:r>
              <a:rPr lang="he-IL" sz="1800" dirty="0" smtClean="0"/>
              <a:t> </a:t>
            </a:r>
            <a:r>
              <a:rPr lang="he-IL" sz="1800" dirty="0"/>
              <a:t>ובקרה של אבטחת מידע בארגון. </a:t>
            </a:r>
            <a:endParaRPr lang="en-US" sz="1800" dirty="0"/>
          </a:p>
          <a:p>
            <a:pPr lvl="0"/>
            <a:r>
              <a:rPr lang="he-IL" sz="1800" dirty="0"/>
              <a:t>להגדיר תפקידים ותחומי אחריות באבטחת מידע.</a:t>
            </a:r>
            <a:endParaRPr lang="en-US" sz="1800" dirty="0"/>
          </a:p>
          <a:p>
            <a:pPr lvl="0"/>
            <a:r>
              <a:rPr lang="he-IL" sz="1800" dirty="0"/>
              <a:t>להגדיר דרכי הוצאת מידע ממוחשב מהמועצה (הדפסה, צריבה,</a:t>
            </a:r>
            <a:r>
              <a:rPr lang="en-US" sz="1800" dirty="0"/>
              <a:t>e-mail</a:t>
            </a:r>
            <a:r>
              <a:rPr lang="he-IL" sz="1800" dirty="0"/>
              <a:t>,</a:t>
            </a:r>
            <a:r>
              <a:rPr lang="en-US" sz="1800" dirty="0"/>
              <a:t>disk on key  </a:t>
            </a:r>
            <a:r>
              <a:rPr lang="he-IL" sz="1800" dirty="0"/>
              <a:t>).</a:t>
            </a:r>
            <a:endParaRPr lang="en-US" sz="1800" dirty="0"/>
          </a:p>
          <a:p>
            <a:pPr lvl="0"/>
            <a:r>
              <a:rPr lang="he-IL" sz="1800" dirty="0"/>
              <a:t>להגדיר סיסמאות מורכבות בכניסה לרשת ונהלי החלפת סיסמאות בהתאם.</a:t>
            </a:r>
            <a:endParaRPr lang="en-US" sz="1800" dirty="0"/>
          </a:p>
          <a:p>
            <a:pPr lvl="0"/>
            <a:r>
              <a:rPr lang="he-IL" sz="1800" dirty="0"/>
              <a:t>נעילת מחשבים אישיים במשרדים לאחר פרק זמן ללא שימוש.</a:t>
            </a:r>
            <a:endParaRPr lang="en-US" sz="1800" dirty="0"/>
          </a:p>
          <a:p>
            <a:pPr lvl="0"/>
            <a:r>
              <a:rPr lang="he-IL" sz="1800" dirty="0"/>
              <a:t>הדרכת עובדים- העלאת רמת המודעות לאבטחת וניהול המידע בארגון. </a:t>
            </a:r>
            <a:endParaRPr lang="he-IL" sz="1800" dirty="0" smtClean="0"/>
          </a:p>
          <a:p>
            <a:pPr lvl="0"/>
            <a:r>
              <a:rPr lang="he-IL" sz="1800" dirty="0" smtClean="0"/>
              <a:t>שיתוף </a:t>
            </a:r>
            <a:r>
              <a:rPr lang="he-IL" sz="1800" dirty="0"/>
              <a:t>העובדים </a:t>
            </a:r>
            <a:r>
              <a:rPr lang="he-IL" sz="1800" dirty="0" smtClean="0"/>
              <a:t> </a:t>
            </a:r>
            <a:r>
              <a:rPr lang="he-IL" sz="1800" dirty="0"/>
              <a:t>בשמירה הפיזית והלוגית על המידע הרגיש.</a:t>
            </a:r>
            <a:endParaRPr lang="en-US" sz="1800" dirty="0"/>
          </a:p>
          <a:p>
            <a:pPr marL="0" indent="0">
              <a:buNone/>
            </a:pPr>
            <a:endParaRPr lang="he-IL" sz="1800" dirty="0"/>
          </a:p>
        </p:txBody>
      </p:sp>
    </p:spTree>
    <p:extLst>
      <p:ext uri="{BB962C8B-B14F-4D97-AF65-F5344CB8AC3E}">
        <p14:creationId xmlns:p14="http://schemas.microsoft.com/office/powerpoint/2010/main" val="2220338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מנהל אבטחת מידע</a:t>
            </a:r>
            <a:endParaRPr lang="he-IL" b="1" dirty="0"/>
          </a:p>
        </p:txBody>
      </p:sp>
      <p:sp>
        <p:nvSpPr>
          <p:cNvPr id="3" name="מציין מיקום תוכן 2"/>
          <p:cNvSpPr>
            <a:spLocks noGrp="1"/>
          </p:cNvSpPr>
          <p:nvPr>
            <p:ph sz="quarter" idx="1"/>
          </p:nvPr>
        </p:nvSpPr>
        <p:spPr/>
        <p:txBody>
          <a:bodyPr>
            <a:normAutofit lnSpcReduction="10000"/>
          </a:bodyPr>
          <a:lstStyle/>
          <a:p>
            <a:r>
              <a:rPr lang="he-IL" b="1" dirty="0"/>
              <a:t>סעיף 17 לחוק הגנת הפרטיות, קובע כי על המועצה למנות מנהל אבטחת מידע בעל כישורים וניסיון בתחום אבטחת מידע. </a:t>
            </a:r>
            <a:endParaRPr lang="en-US" dirty="0"/>
          </a:p>
          <a:p>
            <a:r>
              <a:rPr lang="he-IL" b="1" dirty="0"/>
              <a:t>יש להקפיד שהאחראי על אבטחת המידע לא יעסוק בתחומים ביצועיים ותפעוליים של מערכות המידע אשר עלולים לגרום לניגוד עניינים עם נושאי אבטחת מידע. </a:t>
            </a:r>
            <a:endParaRPr lang="en-US" dirty="0"/>
          </a:p>
          <a:p>
            <a:pPr marL="0" indent="0">
              <a:buNone/>
            </a:pPr>
            <a:r>
              <a:rPr lang="he-IL" dirty="0"/>
              <a:t> </a:t>
            </a:r>
            <a:endParaRPr lang="en-US" dirty="0"/>
          </a:p>
          <a:p>
            <a:r>
              <a:rPr lang="he-IL" b="1" dirty="0"/>
              <a:t>בין תפקידיו - אחראי על יישום מדיניות אבטחת </a:t>
            </a:r>
            <a:r>
              <a:rPr lang="he-IL" b="1" dirty="0" smtClean="0"/>
              <a:t>המידע</a:t>
            </a:r>
            <a:r>
              <a:rPr lang="he-IL" dirty="0" smtClean="0"/>
              <a:t>.</a:t>
            </a:r>
            <a:endParaRPr lang="en-US" dirty="0"/>
          </a:p>
          <a:p>
            <a:pPr lvl="0"/>
            <a:r>
              <a:rPr lang="he-IL" b="1" dirty="0"/>
              <a:t>אחראי על בקרת אבטחת המידע בארגון. </a:t>
            </a:r>
            <a:endParaRPr lang="en-US" dirty="0"/>
          </a:p>
          <a:p>
            <a:pPr lvl="0"/>
            <a:r>
              <a:rPr lang="he-IL" b="1" dirty="0"/>
              <a:t>אחראי על החדרה והטמעה של פתרונות אבטחת מידע בכל הרמות (תשתית ויישומים, נהלי אבטחת מידע) בארגון. </a:t>
            </a:r>
            <a:endParaRPr lang="en-US" dirty="0"/>
          </a:p>
          <a:p>
            <a:pPr lvl="0"/>
            <a:r>
              <a:rPr lang="he-IL" b="1" dirty="0"/>
              <a:t>אחראי להנחות מקצועית את הארגון בהובלת נושאי אבטחת מידע. </a:t>
            </a:r>
            <a:endParaRPr lang="en-US" dirty="0"/>
          </a:p>
          <a:p>
            <a:pPr marL="0" indent="0">
              <a:buNone/>
            </a:pPr>
            <a:endParaRPr lang="he-IL" dirty="0"/>
          </a:p>
        </p:txBody>
      </p:sp>
    </p:spTree>
    <p:extLst>
      <p:ext uri="{BB962C8B-B14F-4D97-AF65-F5344CB8AC3E}">
        <p14:creationId xmlns:p14="http://schemas.microsoft.com/office/powerpoint/2010/main" val="2281468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מנהל מאגר מידע</a:t>
            </a:r>
            <a:endParaRPr lang="he-IL" b="1" dirty="0"/>
          </a:p>
        </p:txBody>
      </p:sp>
      <p:sp>
        <p:nvSpPr>
          <p:cNvPr id="3" name="מציין מיקום תוכן 2"/>
          <p:cNvSpPr>
            <a:spLocks noGrp="1"/>
          </p:cNvSpPr>
          <p:nvPr>
            <p:ph sz="quarter" idx="1"/>
          </p:nvPr>
        </p:nvSpPr>
        <p:spPr/>
        <p:txBody>
          <a:bodyPr/>
          <a:lstStyle/>
          <a:p>
            <a:pPr marL="0" indent="0">
              <a:buNone/>
            </a:pPr>
            <a:r>
              <a:rPr lang="he-IL" sz="3600" b="1" dirty="0"/>
              <a:t>מנהל המאגר אחראי לאבטחת המידע במאגר שעליו הופקד, ומוטל עליו: לנקוט צעדים בתחום ההגנה הפיסית; לקבוע סדרי ניהול המאגר וסדרי הגישה למידע שבו; לקבוע הוראות תפעול של המערכת תוך אבטחת המידע; לנקוט אמצעי אבטחה סבירים לשמירה על המידע ולשם תיקון ליקויים</a:t>
            </a:r>
            <a:r>
              <a:rPr lang="he-IL" b="1" dirty="0"/>
              <a:t>.</a:t>
            </a:r>
            <a:endParaRPr lang="en-US" dirty="0"/>
          </a:p>
          <a:p>
            <a:pPr marL="0" indent="0">
              <a:buNone/>
            </a:pPr>
            <a:endParaRPr lang="he-IL" dirty="0"/>
          </a:p>
        </p:txBody>
      </p:sp>
    </p:spTree>
    <p:extLst>
      <p:ext uri="{BB962C8B-B14F-4D97-AF65-F5344CB8AC3E}">
        <p14:creationId xmlns:p14="http://schemas.microsoft.com/office/powerpoint/2010/main" val="830721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מחשבים מנותקי רשת (ניידים)</a:t>
            </a:r>
            <a:endParaRPr lang="he-IL" b="1" dirty="0"/>
          </a:p>
        </p:txBody>
      </p:sp>
      <p:sp>
        <p:nvSpPr>
          <p:cNvPr id="3" name="מציין מיקום תוכן 2"/>
          <p:cNvSpPr>
            <a:spLocks noGrp="1"/>
          </p:cNvSpPr>
          <p:nvPr>
            <p:ph sz="quarter" idx="1"/>
          </p:nvPr>
        </p:nvSpPr>
        <p:spPr/>
        <p:txBody>
          <a:bodyPr>
            <a:normAutofit/>
          </a:bodyPr>
          <a:lstStyle/>
          <a:p>
            <a:r>
              <a:rPr lang="he-IL" sz="3200" b="1" i="1" dirty="0"/>
              <a:t>יש לקבוע נהלים לאבטחת המידע ולהגנת הפרטיות למחשבים מנותקי רשת; לרבות טלפונים חכמים וכוננים נתיקים, ובכלל זה יש לקבוע את דרכי ההגנה על המידע הנאגר במחשבים אלה, כדי לצמצם את הסיכון שבגנבת הציוד - חשיפת המידע השמור בו ונגישות לרשת.</a:t>
            </a:r>
            <a:endParaRPr lang="he-IL" sz="3200" b="1" dirty="0"/>
          </a:p>
        </p:txBody>
      </p:sp>
    </p:spTree>
    <p:extLst>
      <p:ext uri="{BB962C8B-B14F-4D97-AF65-F5344CB8AC3E}">
        <p14:creationId xmlns:p14="http://schemas.microsoft.com/office/powerpoint/2010/main" val="2946222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t>נהלים</a:t>
            </a:r>
            <a:endParaRPr lang="he-IL" b="1" dirty="0"/>
          </a:p>
        </p:txBody>
      </p:sp>
      <p:sp>
        <p:nvSpPr>
          <p:cNvPr id="3" name="מציין מיקום תוכן 2"/>
          <p:cNvSpPr>
            <a:spLocks noGrp="1"/>
          </p:cNvSpPr>
          <p:nvPr>
            <p:ph sz="quarter" idx="1"/>
          </p:nvPr>
        </p:nvSpPr>
        <p:spPr/>
        <p:txBody>
          <a:bodyPr>
            <a:normAutofit/>
          </a:bodyPr>
          <a:lstStyle/>
          <a:p>
            <a:pPr lvl="0"/>
            <a:r>
              <a:rPr lang="he-IL" b="1" i="1" dirty="0"/>
              <a:t>על המועצה לקבוע סדרי ניהול וכן נוהלי עבודה בתחום אבטחת המידע והגנת הפרטיות.</a:t>
            </a:r>
            <a:endParaRPr lang="en-US" dirty="0"/>
          </a:p>
          <a:p>
            <a:pPr lvl="0"/>
            <a:r>
              <a:rPr lang="en-US" b="1" i="1" dirty="0"/>
              <a:t> </a:t>
            </a:r>
            <a:r>
              <a:rPr lang="he-IL" b="1" i="1" dirty="0"/>
              <a:t>על המועצה להכין נהלים במגוון תחומים ובהם נושאים הקשורים לניהול, הכנסה, תפעול, תחזוקה, והוצאה של מידע בארגון, כולל מערכות המכילות זיכרון נייד כדוגמת מחשבים ניידים, טלפונים חכמים ועוד. נהלים אלה ייגזרו ממדיניות אבטחת המידע ומצרכי אבטחת המידע בארגון. </a:t>
            </a:r>
            <a:endParaRPr lang="en-US" dirty="0"/>
          </a:p>
          <a:p>
            <a:pPr lvl="0"/>
            <a:r>
              <a:rPr lang="he-IL" b="1" i="1" dirty="0"/>
              <a:t>יש לאשר את הנהלים עם כתיבתם או את השינויים המהותיים בהם ולפעול להטמעתם.</a:t>
            </a:r>
            <a:endParaRPr lang="en-US" dirty="0"/>
          </a:p>
          <a:p>
            <a:pPr lvl="0"/>
            <a:r>
              <a:rPr lang="he-IL" b="1" i="1" dirty="0"/>
              <a:t> יש להעביר את הנהלים תהליך של בדיקה ועדכון בהתאם לצורך, בעת שינוי משמעותי בסביבה הטכנולוגית או לאחר אירוע אבטחת מידע, ולכל הפחות אחת לתקופה שתקבע בהם. </a:t>
            </a:r>
            <a:endParaRPr lang="en-US" dirty="0"/>
          </a:p>
          <a:p>
            <a:endParaRPr lang="he-IL" dirty="0"/>
          </a:p>
        </p:txBody>
      </p:sp>
    </p:spTree>
    <p:extLst>
      <p:ext uri="{BB962C8B-B14F-4D97-AF65-F5344CB8AC3E}">
        <p14:creationId xmlns:p14="http://schemas.microsoft.com/office/powerpoint/2010/main" val="41077560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חלון">
  <a:themeElements>
    <a:clrScheme name="חלון">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חלון">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חלון">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43</TotalTime>
  <Words>1127</Words>
  <Application>Microsoft Office PowerPoint</Application>
  <PresentationFormat>‫הצגה על המסך (4:3)</PresentationFormat>
  <Paragraphs>79</Paragraphs>
  <Slides>14</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14</vt:i4>
      </vt:variant>
    </vt:vector>
  </HeadingPairs>
  <TitlesOfParts>
    <vt:vector size="19" baseType="lpstr">
      <vt:lpstr>Century Schoolbook</vt:lpstr>
      <vt:lpstr>Times New Roman</vt:lpstr>
      <vt:lpstr>Wingdings</vt:lpstr>
      <vt:lpstr>Wingdings 2</vt:lpstr>
      <vt:lpstr>חלון</vt:lpstr>
      <vt:lpstr>אבטחת מידע</vt:lpstr>
      <vt:lpstr>חוק הגנת הפרטיות</vt:lpstr>
      <vt:lpstr>הגדרות</vt:lpstr>
      <vt:lpstr>הסיכונים</vt:lpstr>
      <vt:lpstr>חובות הרשות</vt:lpstr>
      <vt:lpstr>מנהל אבטחת מידע</vt:lpstr>
      <vt:lpstr>מנהל מאגר מידע</vt:lpstr>
      <vt:lpstr>מחשבים מנותקי רשת (ניידים)</vt:lpstr>
      <vt:lpstr>נהלים</vt:lpstr>
      <vt:lpstr>רישום מאגר מידע</vt:lpstr>
      <vt:lpstr>העברת מידע</vt:lpstr>
      <vt:lpstr>אבטחת מידע עובדים</vt:lpstr>
      <vt:lpstr>מיקור חוץ</vt:lpstr>
      <vt:lpstr>המלצות</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אבטחת מידע</dc:title>
  <dc:creator>שלמה בוזי</dc:creator>
  <cp:lastModifiedBy>יפעת שרון</cp:lastModifiedBy>
  <cp:revision>13</cp:revision>
  <dcterms:created xsi:type="dcterms:W3CDTF">2014-02-24T06:11:29Z</dcterms:created>
  <dcterms:modified xsi:type="dcterms:W3CDTF">2019-02-25T06:55:32Z</dcterms:modified>
</cp:coreProperties>
</file>