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04E2EF1-D157-496C-8D89-118E8CBEF956}" type="datetimeFigureOut">
              <a:rPr lang="he-IL" smtClean="0"/>
              <a:t>כ'/אדר א/תשע"ט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390F7D2-DD27-4507-9CCD-9D00D1AD6B06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 smtClean="0"/>
              <a:t>ביקורת בטיחות בהסעות תלמידים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e-IL" dirty="0" smtClean="0"/>
              <a:t>2013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2295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u="sng" dirty="0" smtClean="0"/>
              <a:t>הנושאים המרכזיים שיבדקו: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e-IL" b="1" dirty="0" smtClean="0"/>
              <a:t>בטיחות </a:t>
            </a:r>
            <a:r>
              <a:rPr lang="he-IL" b="1" dirty="0"/>
              <a:t>התלמידים בהסעות לבתי הספר ולחוגים, בחינוך הרגיל, המיוחד ולחוגים בפעילות הבלתי פורמאלית.</a:t>
            </a:r>
            <a:endParaRPr lang="en-US" dirty="0"/>
          </a:p>
          <a:p>
            <a:pPr lvl="0"/>
            <a:r>
              <a:rPr lang="he-IL" b="1" dirty="0"/>
              <a:t>ניהול, תפעול ואחזקת צי הרכב במועצה.</a:t>
            </a:r>
            <a:endParaRPr lang="en-US" dirty="0"/>
          </a:p>
          <a:p>
            <a:pPr lvl="0"/>
            <a:r>
              <a:rPr lang="he-IL" b="1" dirty="0"/>
              <a:t>אופן העמידה בחוקים ובנהלים מחייבים (נהגים, רכב, בטיחות תלמידים).</a:t>
            </a:r>
            <a:endParaRPr lang="en-US" dirty="0"/>
          </a:p>
          <a:p>
            <a:pPr lvl="0"/>
            <a:r>
              <a:rPr lang="he-IL" b="1" dirty="0"/>
              <a:t>ניהול תחום הבטיחות.</a:t>
            </a:r>
            <a:endParaRPr lang="en-US" dirty="0"/>
          </a:p>
          <a:p>
            <a:r>
              <a:rPr lang="he-IL" b="1" dirty="0"/>
              <a:t>קיומם ותפקודם של מנגנוני שליטה, פיקוח, מעקב ובקרה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09041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b="1" u="sng" dirty="0" smtClean="0"/>
              <a:t>נושאי הביקורת בתחום הבטיחות: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e-IL" b="1" dirty="0" smtClean="0"/>
              <a:t>שעות </a:t>
            </a:r>
            <a:r>
              <a:rPr lang="he-IL" b="1" dirty="0"/>
              <a:t>עבודה נהגים- טכוגרף, סידורי עבודה.</a:t>
            </a:r>
            <a:endParaRPr lang="en-US" dirty="0"/>
          </a:p>
          <a:p>
            <a:pPr lvl="0"/>
            <a:r>
              <a:rPr lang="he-IL" b="1" dirty="0"/>
              <a:t>כשירות נהגים</a:t>
            </a:r>
            <a:r>
              <a:rPr lang="he-IL" b="1" dirty="0" smtClean="0"/>
              <a:t>: בחינות </a:t>
            </a:r>
            <a:r>
              <a:rPr lang="he-IL" b="1" dirty="0"/>
              <a:t>עיוניות, מעשיות</a:t>
            </a:r>
            <a:r>
              <a:rPr lang="he-IL" b="1" dirty="0" smtClean="0"/>
              <a:t>, רפואיות</a:t>
            </a:r>
            <a:r>
              <a:rPr lang="he-IL" b="1" dirty="0"/>
              <a:t>, אישורי משטרה (עבריינות מין, פלילי).</a:t>
            </a:r>
            <a:endParaRPr lang="en-US" dirty="0"/>
          </a:p>
          <a:p>
            <a:pPr lvl="0"/>
            <a:r>
              <a:rPr lang="he-IL" b="1" dirty="0" smtClean="0"/>
              <a:t>שעות </a:t>
            </a:r>
            <a:r>
              <a:rPr lang="he-IL" b="1" dirty="0"/>
              <a:t>נוספות –אישורים ובקרה.</a:t>
            </a:r>
            <a:endParaRPr lang="en-US" dirty="0"/>
          </a:p>
          <a:p>
            <a:pPr lvl="0"/>
            <a:r>
              <a:rPr lang="he-IL" b="1" dirty="0" smtClean="0"/>
              <a:t>בטיחות </a:t>
            </a:r>
            <a:r>
              <a:rPr lang="he-IL" b="1" dirty="0"/>
              <a:t>בתעבורה – תקנה 168. (12 שעות עבודה</a:t>
            </a:r>
            <a:r>
              <a:rPr lang="he-IL" b="1" dirty="0" smtClean="0"/>
              <a:t>, הפסקות </a:t>
            </a:r>
            <a:r>
              <a:rPr lang="he-IL" b="1" dirty="0"/>
              <a:t>ועוד).</a:t>
            </a:r>
            <a:endParaRPr lang="en-US" dirty="0"/>
          </a:p>
          <a:p>
            <a:pPr lvl="0"/>
            <a:r>
              <a:rPr lang="he-IL" b="1" dirty="0"/>
              <a:t>הסכמים עם קבלני משנה להובלת תלמידים.</a:t>
            </a:r>
            <a:endParaRPr lang="en-US" dirty="0"/>
          </a:p>
          <a:p>
            <a:pPr lvl="0"/>
            <a:r>
              <a:rPr lang="he-IL" b="1" dirty="0"/>
              <a:t>מינוי קצין בטיחות לחברה.</a:t>
            </a:r>
            <a:endParaRPr lang="en-US" dirty="0"/>
          </a:p>
          <a:p>
            <a:pPr lvl="0"/>
            <a:r>
              <a:rPr lang="he-IL" b="1" dirty="0"/>
              <a:t>ביקורת קצין הבטיחות של המועצה על קבלני המשנה(כשירות כלי הרכב, נהגים).</a:t>
            </a:r>
            <a:endParaRPr lang="en-US" dirty="0"/>
          </a:p>
          <a:p>
            <a:r>
              <a:rPr lang="he-IL" b="1" dirty="0" smtClean="0"/>
              <a:t>מעקב </a:t>
            </a:r>
            <a:r>
              <a:rPr lang="he-IL" b="1" dirty="0"/>
              <a:t>רישום פלילי  ועבירות מין נהגים.</a:t>
            </a:r>
            <a:endParaRPr lang="en-US" dirty="0"/>
          </a:p>
          <a:p>
            <a:r>
              <a:rPr lang="he-IL" b="1" dirty="0" smtClean="0"/>
              <a:t>שימוש </a:t>
            </a:r>
            <a:r>
              <a:rPr lang="he-IL" b="1" dirty="0"/>
              <a:t>באוטובוסים מעבר לשעות העבודה – בקרה ומעקב.</a:t>
            </a:r>
            <a:endParaRPr lang="en-US" dirty="0"/>
          </a:p>
          <a:p>
            <a:r>
              <a:rPr lang="he-IL" b="1" dirty="0"/>
              <a:t> </a:t>
            </a:r>
            <a:r>
              <a:rPr lang="he-IL" b="1" dirty="0" smtClean="0"/>
              <a:t>הגדרת </a:t>
            </a:r>
            <a:r>
              <a:rPr lang="he-IL" b="1" dirty="0"/>
              <a:t>תפקידי קצין הבטיחות ובקרה על ביצוע חובותיו.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2455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b="1" u="sng" dirty="0" smtClean="0"/>
              <a:t>הסעות</a:t>
            </a:r>
            <a:r>
              <a:rPr lang="he-IL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he-IL" b="1" dirty="0" smtClean="0"/>
              <a:t>מכרזים-</a:t>
            </a:r>
            <a:r>
              <a:rPr lang="he-IL" b="1" dirty="0"/>
              <a:t>(רישיונות, ערבויות ביצוע, ביטוחים).</a:t>
            </a:r>
            <a:endParaRPr lang="en-US" dirty="0"/>
          </a:p>
          <a:p>
            <a:pPr lvl="0"/>
            <a:r>
              <a:rPr lang="he-IL" b="1" dirty="0"/>
              <a:t>בטיחות בהסעות- קצין בטיחות בתעבורה (במועצה ואצל הקבלנים).</a:t>
            </a:r>
            <a:endParaRPr lang="en-US" dirty="0"/>
          </a:p>
          <a:p>
            <a:pPr lvl="0"/>
            <a:r>
              <a:rPr lang="he-IL" b="1" dirty="0"/>
              <a:t>רישיון הפעלה- מפקח על התעבורה.</a:t>
            </a:r>
            <a:endParaRPr lang="en-US" dirty="0"/>
          </a:p>
          <a:p>
            <a:pPr lvl="0"/>
            <a:r>
              <a:rPr lang="he-IL" b="1" dirty="0"/>
              <a:t>כשירות נהגי קבלן (רישיון להסעת תלמידים</a:t>
            </a:r>
            <a:r>
              <a:rPr lang="he-IL" b="1" dirty="0" smtClean="0"/>
              <a:t>, הדרכות </a:t>
            </a:r>
            <a:r>
              <a:rPr lang="he-IL" b="1" dirty="0"/>
              <a:t>נהגים).</a:t>
            </a:r>
            <a:endParaRPr lang="en-US" dirty="0"/>
          </a:p>
          <a:p>
            <a:pPr lvl="0"/>
            <a:r>
              <a:rPr lang="he-IL" b="1" dirty="0"/>
              <a:t>תחלופת נהגי קבלן – פיקוח ומעקב המועצה.</a:t>
            </a:r>
            <a:endParaRPr lang="en-US" dirty="0"/>
          </a:p>
          <a:p>
            <a:pPr lvl="0"/>
            <a:r>
              <a:rPr lang="he-IL" b="1" dirty="0"/>
              <a:t>כשירות רפואית ופלילית.</a:t>
            </a:r>
            <a:endParaRPr lang="en-US" dirty="0"/>
          </a:p>
          <a:p>
            <a:pPr lvl="0"/>
            <a:r>
              <a:rPr lang="he-IL" b="1" dirty="0"/>
              <a:t>צילום ותיעוד הנוסעים והנסיעות(מעקב ובקרה).</a:t>
            </a:r>
            <a:endParaRPr lang="en-US" dirty="0"/>
          </a:p>
          <a:p>
            <a:pPr lvl="0"/>
            <a:r>
              <a:rPr lang="he-IL" b="1" dirty="0"/>
              <a:t>ביטוח נוסעים חבות חוקית כלפי הנוסעים בהיקף 500,000$ לתובע למקרה.</a:t>
            </a:r>
            <a:endParaRPr lang="en-US" dirty="0"/>
          </a:p>
          <a:p>
            <a:pPr lvl="0"/>
            <a:r>
              <a:rPr lang="he-IL" b="1" dirty="0"/>
              <a:t>ביטוח חבות מעבידים-עובדים, קבלני משנה, צד ג'.</a:t>
            </a:r>
            <a:endParaRPr lang="en-US" dirty="0"/>
          </a:p>
          <a:p>
            <a:pPr lvl="0"/>
            <a:r>
              <a:rPr lang="he-IL" b="1" dirty="0"/>
              <a:t>ערבות ביצוע.</a:t>
            </a:r>
            <a:endParaRPr lang="en-US" dirty="0"/>
          </a:p>
          <a:p>
            <a:r>
              <a:rPr lang="he-IL" b="1" dirty="0"/>
              <a:t>מלווי הסעות תלמידים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519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מסקנות: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e-IL" dirty="0" smtClean="0"/>
              <a:t>נמצא </a:t>
            </a:r>
            <a:r>
              <a:rPr lang="he-IL" dirty="0"/>
              <a:t>כי, במועצה פרשו באופן שונה את  שעות נהיגה כמתחייב מתקנה 168.</a:t>
            </a:r>
            <a:endParaRPr lang="en-US" dirty="0"/>
          </a:p>
          <a:p>
            <a:pPr lvl="0"/>
            <a:r>
              <a:rPr lang="he-IL" dirty="0"/>
              <a:t>נמצא כי, במועצה מתקיימת ביקורת שגרתית על הנהגים, האוטובוסים והמוניות המסיעים את התלמידים ללא תיעוד מספק.</a:t>
            </a:r>
            <a:endParaRPr lang="en-US" dirty="0"/>
          </a:p>
          <a:p>
            <a:pPr lvl="0"/>
            <a:r>
              <a:rPr lang="he-IL" dirty="0"/>
              <a:t>נמצא כי, מכרזי המועצה בנושא הסעות תלמידים מתנהלים כמתחייב.</a:t>
            </a:r>
            <a:endParaRPr lang="en-US" dirty="0"/>
          </a:p>
          <a:p>
            <a:pPr lvl="0"/>
            <a:r>
              <a:rPr lang="he-IL" dirty="0"/>
              <a:t>נמצא כי, חברות ההסעה עומדות בכללי הבטיחות המתחייבים בתחום כשירות הנהגים,  האוטובוסים וקציני הבטיחות</a:t>
            </a:r>
            <a:endParaRPr lang="en-US" dirty="0"/>
          </a:p>
          <a:p>
            <a:pPr lvl="0"/>
            <a:r>
              <a:rPr lang="he-IL" dirty="0" smtClean="0"/>
              <a:t>נמצא </a:t>
            </a:r>
            <a:r>
              <a:rPr lang="he-IL" dirty="0"/>
              <a:t>כי במועצה לא נמצאו העתקי פוליסות ביטוחי  החברות המסיעות, בניגוד למתחייב.</a:t>
            </a:r>
            <a:endParaRPr lang="en-US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805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dirty="0" smtClean="0"/>
              <a:t>המלצות: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he-IL" b="1" dirty="0" smtClean="0"/>
              <a:t>לקיים </a:t>
            </a:r>
            <a:r>
              <a:rPr lang="he-IL" b="1" dirty="0"/>
              <a:t>את תקנה 168 כמתחייב, בתחום שעות הנהיגה לנהגי המועצה ובכלל.</a:t>
            </a:r>
            <a:endParaRPr lang="en-US" dirty="0"/>
          </a:p>
          <a:p>
            <a:pPr lvl="0"/>
            <a:r>
              <a:rPr lang="he-IL" b="1" dirty="0"/>
              <a:t>לבחון התקנת מצלמות באוטובוסים( פנים וחוץ).</a:t>
            </a:r>
            <a:endParaRPr lang="en-US" dirty="0"/>
          </a:p>
          <a:p>
            <a:pPr lvl="0"/>
            <a:r>
              <a:rPr lang="he-IL" b="1" dirty="0"/>
              <a:t>לקיים פיקוח וביקורות יזומות על קבלני ההסעות והמלוות ע"י קצין הבטיחות ומחלקת החינוך .</a:t>
            </a:r>
            <a:endParaRPr lang="en-US" dirty="0"/>
          </a:p>
          <a:p>
            <a:pPr lvl="0"/>
            <a:r>
              <a:rPr lang="he-IL" b="1" dirty="0"/>
              <a:t>להגדיר תפקידי האחראים על תחנות ההסעה בבתי הספר ולקיים הנהלים המחייבים.</a:t>
            </a:r>
            <a:endParaRPr lang="en-US" dirty="0"/>
          </a:p>
          <a:p>
            <a:pPr lvl="0"/>
            <a:r>
              <a:rPr lang="he-IL" b="1" dirty="0"/>
              <a:t>לבחון הכשרת מלוות תלמידי החינוך המיוחד בתחום עזרה ראשונה, ונהלי דיווח בעת אירוע.</a:t>
            </a:r>
            <a:endParaRPr lang="en-US" dirty="0"/>
          </a:p>
          <a:p>
            <a:pPr lvl="0"/>
            <a:r>
              <a:rPr lang="he-IL" b="1" smtClean="0"/>
              <a:t>לקיים </a:t>
            </a:r>
            <a:r>
              <a:rPr lang="he-IL" b="1" dirty="0"/>
              <a:t>מעקב ערבויות קבלנים לחידוש הערבויות בתחילת שנת לימודים.</a:t>
            </a:r>
            <a:endParaRPr lang="en-US" dirty="0"/>
          </a:p>
          <a:p>
            <a:pPr lvl="0"/>
            <a:r>
              <a:rPr lang="he-IL" b="1" dirty="0"/>
              <a:t>לקיים קשר ישיר בין אחראי ההסעות בחינוך המיוחד לבין ההורים , המלוות ואחראי ההסעות בבתי הספר לצורך בקרה, מעקב ותיעוד האירועים, התקלות וכמות הנסיעות שכן זהו המדד לתשלום.</a:t>
            </a:r>
            <a:endParaRPr lang="en-US" dirty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7506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הירות">
  <a:themeElements>
    <a:clrScheme name="בהירות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קלאסי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בהירות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</TotalTime>
  <Words>427</Words>
  <Application>Microsoft Office PowerPoint</Application>
  <PresentationFormat>‫הצגה על המסך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8" baseType="lpstr">
      <vt:lpstr>Arial</vt:lpstr>
      <vt:lpstr>בהירות</vt:lpstr>
      <vt:lpstr>ביקורת בטיחות בהסעות תלמידים</vt:lpstr>
      <vt:lpstr>הנושאים המרכזיים שיבדקו:</vt:lpstr>
      <vt:lpstr>נושאי הביקורת בתחום הבטיחות: </vt:lpstr>
      <vt:lpstr>הסעות: </vt:lpstr>
      <vt:lpstr>מסקנות: </vt:lpstr>
      <vt:lpstr>המלצות: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ביקורת בטיחות בהסעות תלמידים</dc:title>
  <dc:creator>שלמה בוזי</dc:creator>
  <cp:lastModifiedBy>יפעת שרון</cp:lastModifiedBy>
  <cp:revision>5</cp:revision>
  <dcterms:created xsi:type="dcterms:W3CDTF">2014-03-18T12:58:04Z</dcterms:created>
  <dcterms:modified xsi:type="dcterms:W3CDTF">2019-02-25T06:55:11Z</dcterms:modified>
</cp:coreProperties>
</file>