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7" r:id="rId1"/>
  </p:sldMasterIdLst>
  <p:sldIdLst>
    <p:sldId id="256" r:id="rId2"/>
    <p:sldId id="267" r:id="rId3"/>
    <p:sldId id="268" r:id="rId4"/>
    <p:sldId id="269" r:id="rId5"/>
    <p:sldId id="270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06D671-89E2-49CF-9EF3-D3D6B096F181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1C3E9-2D0E-4165-94C7-36401825C2FC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BB1110-192D-4090-B756-04F1939B46A9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28FEE-FEAD-493C-A198-720CC750F893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9F89E-DE67-4EBE-8B04-98DED315AECA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1DC93-F137-42D5-B7DB-10FBADCB8FA5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F5FE0F-B708-482A-9E2B-936FFE578EC3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74FF3B-94CB-452D-BFC9-5EB8CF717F0C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73F711-9F79-4FA9-9F07-12CC483B5D0D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34DAD-8833-48D8-92F8-7AAEFEB15D07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AADC84-4064-4465-83A7-9AFAB983715C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2DC853-F12A-49C0-BB38-D70A45BB14E5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9646A-9543-4A56-BE7F-56CA0211C15C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87B7C-6995-457C-9ADC-F5CABC8F6A4F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98356E-BDE5-46FA-A95B-BCB1074A11BA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458F3C-276E-472A-B05E-ACF7776ABFA9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D99797-AEF2-47A8-B389-5ADEC1DB0CF2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BF488-7315-45AD-BC73-4A225D15FB57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8A4EB9-2B15-490B-8E9C-F15C69CED55D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C87575-B8A7-41AF-B06B-B32781FD2A17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71A95F-0B36-4AEE-870E-9508BBB9E122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09056-A5FF-489B-9D09-020D02260BEB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C92BA9C-3060-419A-B3F1-297A305B7B93}" type="datetimeFigureOut">
              <a:rPr lang="he-IL" smtClean="0"/>
              <a:pPr>
                <a:defRPr/>
              </a:pPr>
              <a:t>כ'/אדר א/תשע"ט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6A34960-70F2-438C-ACE3-31CC1989A4BC}" type="slidenum">
              <a:rPr lang="he-IL" smtClean="0"/>
              <a:pPr>
                <a:defRPr/>
              </a:pPr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כותרת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11188" y="-531440"/>
            <a:ext cx="7772400" cy="309634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he-IL" sz="4800" b="1" dirty="0" smtClean="0">
                <a:solidFill>
                  <a:srgbClr val="002060"/>
                </a:solidFill>
              </a:rPr>
              <a:t>ביקורת  פנים</a:t>
            </a:r>
            <a:br>
              <a:rPr lang="he-IL" sz="4800" b="1" dirty="0" smtClean="0">
                <a:solidFill>
                  <a:srgbClr val="002060"/>
                </a:solidFill>
              </a:rPr>
            </a:br>
            <a:r>
              <a:rPr lang="he-IL" sz="4800" b="1" dirty="0" smtClean="0">
                <a:solidFill>
                  <a:srgbClr val="002060"/>
                </a:solidFill>
              </a:rPr>
              <a:t>מוכנות לחרום</a:t>
            </a:r>
            <a:br>
              <a:rPr lang="he-IL" sz="4800" b="1" dirty="0" smtClean="0">
                <a:solidFill>
                  <a:srgbClr val="002060"/>
                </a:solidFill>
              </a:rPr>
            </a:br>
            <a:r>
              <a:rPr lang="he-IL" sz="4800" b="1" dirty="0" smtClean="0">
                <a:solidFill>
                  <a:srgbClr val="002060"/>
                </a:solidFill>
              </a:rPr>
              <a:t>המלצות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403350" y="2852738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algn="ctr" eaLnBrk="1" hangingPunct="1"/>
            <a:r>
              <a:rPr lang="he-IL" sz="4400" cap="none" dirty="0" smtClean="0">
                <a:solidFill>
                  <a:srgbClr val="002060"/>
                </a:solidFill>
                <a:cs typeface="David" pitchFamily="2" charset="-79"/>
              </a:rPr>
              <a:t>מועצה אזורית  מגידו</a:t>
            </a:r>
          </a:p>
          <a:p>
            <a:pPr algn="ctr" eaLnBrk="1" hangingPunct="1"/>
            <a:r>
              <a:rPr lang="he-IL" sz="4400" cap="none" dirty="0" smtClean="0">
                <a:solidFill>
                  <a:srgbClr val="002060"/>
                </a:solidFill>
                <a:cs typeface="David" pitchFamily="2" charset="-79"/>
              </a:rPr>
              <a:t>2011</a:t>
            </a:r>
            <a:r>
              <a:rPr lang="he-IL" sz="6600" cap="none" dirty="0" smtClean="0">
                <a:solidFill>
                  <a:srgbClr val="002060"/>
                </a:solidFill>
                <a:cs typeface="David" pitchFamily="2" charset="-79"/>
              </a:rPr>
              <a:t> </a:t>
            </a:r>
          </a:p>
          <a:p>
            <a:pPr eaLnBrk="1" hangingPunct="1"/>
            <a:r>
              <a:rPr lang="he-IL" sz="2800" cap="none" dirty="0" smtClean="0">
                <a:solidFill>
                  <a:srgbClr val="002060"/>
                </a:solidFill>
                <a:cs typeface="David" pitchFamily="2" charset="-79"/>
              </a:rPr>
              <a:t>ההמלצות הינן בסיס לתכנית עבודה במועצה ובישובים</a:t>
            </a:r>
          </a:p>
          <a:p>
            <a:pPr eaLnBrk="1" hangingPunct="1"/>
            <a:endParaRPr lang="he-IL" sz="2800" cap="none" dirty="0" smtClean="0">
              <a:solidFill>
                <a:srgbClr val="002060"/>
              </a:solidFill>
              <a:cs typeface="David" pitchFamily="2" charset="-79"/>
            </a:endParaRPr>
          </a:p>
          <a:p>
            <a:pPr eaLnBrk="1" hangingPunct="1"/>
            <a:endParaRPr lang="he-IL" sz="6600" cap="none" dirty="0" smtClean="0">
              <a:cs typeface="David" pitchFamily="2" charset="-79"/>
            </a:endParaRPr>
          </a:p>
          <a:p>
            <a:pPr eaLnBrk="1" hangingPunct="1"/>
            <a:endParaRPr lang="he-IL" sz="6600" cap="none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b="1" dirty="0" smtClean="0">
                <a:solidFill>
                  <a:srgbClr val="7B9899"/>
                </a:solidFill>
              </a:rPr>
              <a:t> </a:t>
            </a:r>
            <a:r>
              <a:rPr lang="he-IL" b="1" dirty="0" smtClean="0">
                <a:solidFill>
                  <a:srgbClr val="002060"/>
                </a:solidFill>
              </a:rPr>
              <a:t>המלצות למוכנות מטה המעצה</a:t>
            </a:r>
            <a:endParaRPr lang="he-IL" dirty="0" smtClean="0">
              <a:solidFill>
                <a:srgbClr val="002060"/>
              </a:solidFill>
            </a:endParaRPr>
          </a:p>
        </p:txBody>
      </p:sp>
      <p:sp>
        <p:nvSpPr>
          <p:cNvPr id="18434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e-IL" b="1" dirty="0" smtClean="0"/>
              <a:t>יש ללמוד ולהשלים את הנחיות המוכנות לחרום בתיקי החרום.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r>
              <a:rPr lang="he-IL" b="1" dirty="0" smtClean="0"/>
              <a:t>יש להגדיר במכלולים ובמטה המועצה נוהל מעבר משגרה לחרום.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r>
              <a:rPr lang="he-IL" b="1" dirty="0" smtClean="0"/>
              <a:t>יש לתאם מול הישובים ומשרדי הממשלה דרכי  תקשורת, דרכי פעולה וסיוע בתחומים השונים בשגרת חרום ובעת אירוע חרום  .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r>
              <a:rPr lang="he-IL" b="1" dirty="0" smtClean="0"/>
              <a:t>יש ללמוד ולהכיר נקודות חוזק וחולשות בישובים בתחומים  השונים, על מנת לנצל כראוי את יכולת הסיוע והתאום בין  יישובי המועצה .</a:t>
            </a:r>
          </a:p>
          <a:p>
            <a:pPr eaLnBrk="1" hangingPunct="1"/>
            <a:r>
              <a:rPr lang="he-IL" b="1" dirty="0" smtClean="0"/>
              <a:t>יש לקיים ימי עיון מקצועיים לבעלי התפקידים במועצה ובישובים.</a:t>
            </a:r>
          </a:p>
          <a:p>
            <a:pPr eaLnBrk="1" hangingPunct="1"/>
            <a:r>
              <a:rPr lang="he-IL" b="1" dirty="0" smtClean="0">
                <a:cs typeface="Times New Roman" pitchFamily="18" charset="0"/>
              </a:rPr>
              <a:t>יש להגדיר תכנית שימור מוכנות המטה והישובים לחרום.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endParaRPr lang="he-IL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b="1" dirty="0" smtClean="0">
                <a:solidFill>
                  <a:srgbClr val="002060"/>
                </a:solidFill>
              </a:rPr>
              <a:t> המלצות למוכנות ישובים</a:t>
            </a:r>
            <a:endParaRPr lang="he-IL" dirty="0" smtClean="0">
              <a:solidFill>
                <a:srgbClr val="002060"/>
              </a:solidFill>
            </a:endParaRPr>
          </a:p>
        </p:txBody>
      </p:sp>
      <p:sp>
        <p:nvSpPr>
          <p:cNvPr id="19458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412875"/>
            <a:ext cx="8229600" cy="47132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he-IL" sz="2500" b="1" dirty="0" smtClean="0"/>
              <a:t>יש להשלים בניית צוותי החרום היישוביים מבחינת כוח אדם , בעלי תפקידים מרכזיים תוך לימוד נקודות התורפה בישוב ואפשרויות המענה.</a:t>
            </a:r>
            <a:endParaRPr lang="en-US" sz="25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e-IL" sz="2500" b="1" dirty="0" smtClean="0"/>
              <a:t>על הישובים בשיתוף  המועצה לדאוג באופן שוטף לכשירות ומוכנות המקלטים הציבוריים .                                    </a:t>
            </a:r>
            <a:endParaRPr lang="en-US" sz="25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e-IL" sz="2500" b="1" dirty="0" smtClean="0"/>
              <a:t>יש למנות רכז מתנדבים לטיפול וארגון כוחות פנימיים וחיצוניים .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dirty="0" smtClean="0"/>
              <a:t>מוכנות התושבים - יש לפרסם באתר המועצה הנחיות כלליות לתושבים לחרום , בתחום :הצטיידות , מיגון , פניות ודרכי תקשורת לישוב , למועצה .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dirty="0" smtClean="0"/>
              <a:t>לרכז מכלל הישובים נתוני תושבים :מייל,</a:t>
            </a:r>
            <a:r>
              <a:rPr lang="en-US" sz="2500" b="1" dirty="0" smtClean="0">
                <a:cs typeface="Times New Roman" pitchFamily="18" charset="0"/>
              </a:rPr>
              <a:t>  </a:t>
            </a:r>
            <a:r>
              <a:rPr lang="he-IL" sz="2500" b="1" dirty="0" smtClean="0"/>
              <a:t>פלאפונים, לצורך העברת מידע ומסרים חיוניים בחרום . </a:t>
            </a:r>
            <a:endParaRPr lang="en-US" sz="25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he-IL" sz="2500" b="1" dirty="0" smtClean="0"/>
              <a:t> </a:t>
            </a:r>
            <a:endParaRPr lang="en-US" sz="25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5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5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5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he-IL" sz="2500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b="1" dirty="0" smtClean="0">
                <a:solidFill>
                  <a:srgbClr val="002060"/>
                </a:solidFill>
              </a:rPr>
              <a:t> המלצות להגדרת מפעלים חיוניים</a:t>
            </a:r>
            <a:endParaRPr lang="he-IL" dirty="0" smtClean="0">
              <a:solidFill>
                <a:srgbClr val="002060"/>
              </a:solidFill>
            </a:endParaRPr>
          </a:p>
        </p:txBody>
      </p:sp>
      <p:sp>
        <p:nvSpPr>
          <p:cNvPr id="20482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he-IL" b="1" smtClean="0"/>
              <a:t>יש להגדיר בכל ישוב את המפעלים החיוניים שהישוב /הרשות הגדירו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לבחון  מוכנותם לחרום בהיבט :כוח אדם ,מקורות אנרגיה  ,חומרי גלם , מיגון עובדים ועוד .</a:t>
            </a:r>
          </a:p>
          <a:p>
            <a:pPr eaLnBrk="1" hangingPunct="1"/>
            <a:r>
              <a:rPr lang="he-IL" b="1" smtClean="0"/>
              <a:t>יש לוודא שכלי הרכב ואמצעי הצמ"ה מוגדרים כמרותקים למפעלים החיוניים בישובים.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endParaRPr lang="he-IL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b="1" dirty="0" smtClean="0">
                <a:solidFill>
                  <a:srgbClr val="7B9899"/>
                </a:solidFill>
              </a:rPr>
              <a:t> </a:t>
            </a:r>
            <a:r>
              <a:rPr lang="he-IL" b="1" dirty="0" smtClean="0">
                <a:solidFill>
                  <a:srgbClr val="002060"/>
                </a:solidFill>
              </a:rPr>
              <a:t>המלצות לחקלאות בחרום</a:t>
            </a:r>
            <a:endParaRPr lang="he-IL" dirty="0" smtClean="0">
              <a:solidFill>
                <a:srgbClr val="002060"/>
              </a:solidFill>
            </a:endParaRPr>
          </a:p>
        </p:txBody>
      </p:sp>
      <p:sp>
        <p:nvSpPr>
          <p:cNvPr id="21506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he-IL" b="1" smtClean="0"/>
              <a:t>יש להגדיר מהם הענפים החקלאיים החיוניים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להגדיר בכל ישוב עובדים מרותקים ומתנדבים למשק החי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לבחון מוכנות המשק החי לשרוד ולפעול במצבי  החרום השונים לאור מגבלות :מים , מזון , חשמל ,וטרינריה ועובדים.</a:t>
            </a:r>
          </a:p>
          <a:p>
            <a:pPr eaLnBrk="1" hangingPunct="1"/>
            <a:r>
              <a:rPr lang="he-IL" b="1" smtClean="0"/>
              <a:t>יש ללמוד הנחיות משרד החקלאות והבריאות לטיפול בבע"ח פגועים.</a:t>
            </a:r>
            <a:endParaRPr lang="he-IL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dirty="0" smtClean="0">
                <a:solidFill>
                  <a:srgbClr val="002060"/>
                </a:solidFill>
              </a:rPr>
              <a:t> המלצות לימי עיון והשתלמות</a:t>
            </a:r>
          </a:p>
        </p:txBody>
      </p:sp>
      <p:sp>
        <p:nvSpPr>
          <p:cNvPr id="22530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לקיים ימי עיון נושאיים ע"י מנהלי המכלולים בתחומים :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רווחה,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בריאות,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חינוך,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לוגיסטיקה,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חקלאות,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ביטחון (צח"י, צוותי חילוץ והצלה, צוותי כיבוי),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פס"ח ,</a:t>
            </a:r>
          </a:p>
          <a:p>
            <a:pPr eaLnBrk="1" hangingPunct="1">
              <a:lnSpc>
                <a:spcPct val="90000"/>
              </a:lnSpc>
            </a:pPr>
            <a:r>
              <a:rPr lang="he-IL" sz="2500" b="1" smtClean="0"/>
              <a:t>תברואה,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he-IL" sz="2500" b="1" smtClean="0"/>
              <a:t>לבעלי התפקידים המקבילים בישובים וליו"ר צח"י בישובים .           לצורך הכרות , בניית תובנות ,דגשים מקצועיים ותאום ציפיות לחרום .</a:t>
            </a:r>
            <a:endParaRPr lang="en-US" sz="2500" smtClean="0"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dirty="0" smtClean="0">
                <a:solidFill>
                  <a:srgbClr val="002060"/>
                </a:solidFill>
              </a:rPr>
              <a:t> המלצות לשימוש בתקציב הג"א</a:t>
            </a:r>
          </a:p>
        </p:txBody>
      </p:sp>
      <p:sp>
        <p:nvSpPr>
          <p:cNvPr id="23554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e-IL" b="1" smtClean="0"/>
              <a:t>תקציב הג"א נועד למוכנות לחרום במועצה ובישובים, הביקורת ממליצה לתכנן חלוקת תקציב זה למספר תחומים בתכנית חומש: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אחזקת מקלטים.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רכש ציוד מיגון לישובים ולעובדים(שכפ"צים, קסדות).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מרכז הפעלה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רכש אמצעים למחסני החרום במועצה (מכלי מים, שמיכות, ערכות תאורה, ערכות כיבוי אש, ערכות חילוץ)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מכשירי קשר.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endParaRPr lang="he-IL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>
                <a:solidFill>
                  <a:srgbClr val="002060"/>
                </a:solidFill>
              </a:rPr>
              <a:t>נושאי בדיקה </a:t>
            </a:r>
            <a:endParaRPr lang="he-IL" dirty="0">
              <a:solidFill>
                <a:srgbClr val="00206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e-IL" b="1" dirty="0"/>
              <a:t>מקלוט </a:t>
            </a:r>
            <a:r>
              <a:rPr lang="he-IL" dirty="0"/>
              <a:t>– מיפוי , חלוקה , מתן מענה לכלל האוכלוסייה בישוב ובמוסדות הציבור .</a:t>
            </a:r>
            <a:endParaRPr lang="en-US" dirty="0"/>
          </a:p>
          <a:p>
            <a:pPr lvl="0"/>
            <a:r>
              <a:rPr lang="he-IL" b="1" dirty="0"/>
              <a:t>מוקד בחרום</a:t>
            </a:r>
            <a:r>
              <a:rPr lang="he-IL" dirty="0"/>
              <a:t> – הגדרת בעלי תפקידים ,חלוקת אחריות וסמכויות במטה הישוב , הגדרת חפ"ק , עזרי מטה לניהול :מפות ישובים ומתקנים , תצלומי אויר , עזרי שליטה ודיווח .</a:t>
            </a:r>
            <a:endParaRPr lang="en-US" dirty="0"/>
          </a:p>
          <a:p>
            <a:pPr lvl="0"/>
            <a:r>
              <a:rPr lang="he-IL" b="1" dirty="0"/>
              <a:t>טיפול במתנדבים</a:t>
            </a:r>
            <a:r>
              <a:rPr lang="he-IL" dirty="0"/>
              <a:t> – הגדרת משימות בישוב .מינוי אחראי מתנדבים יישובי , הגדרת משימות למתנדבים בישוב.</a:t>
            </a:r>
            <a:endParaRPr lang="en-US" dirty="0"/>
          </a:p>
          <a:p>
            <a:pPr lvl="0"/>
            <a:r>
              <a:rPr lang="he-IL" b="1" dirty="0"/>
              <a:t>אמצעים לחרום בישוב</a:t>
            </a:r>
            <a:r>
              <a:rPr lang="he-IL" dirty="0"/>
              <a:t> : מפעלים חיוניים ,רמות מלאי </a:t>
            </a:r>
            <a:r>
              <a:rPr lang="he-IL" dirty="0" err="1"/>
              <a:t>מזון,דלק</a:t>
            </a:r>
            <a:r>
              <a:rPr lang="he-IL" dirty="0"/>
              <a:t> , מים  ,גנראטורים, , קסדות  ,שכפ"ץ .</a:t>
            </a:r>
            <a:endParaRPr lang="en-US" dirty="0"/>
          </a:p>
          <a:p>
            <a:r>
              <a:rPr lang="he-IL" b="1" dirty="0"/>
              <a:t>צוותי חרום יישוביים</a:t>
            </a:r>
            <a:r>
              <a:rPr lang="he-IL" dirty="0"/>
              <a:t>– חלוקה לפי תחומי עיסוק , כוחות כוננות חילוץ והצלה , כיבוי ופינוי .</a:t>
            </a:r>
          </a:p>
        </p:txBody>
      </p:sp>
    </p:spTree>
    <p:extLst>
      <p:ext uri="{BB962C8B-B14F-4D97-AF65-F5344CB8AC3E}">
        <p14:creationId xmlns:p14="http://schemas.microsoft.com/office/powerpoint/2010/main" val="261778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1625" y="228601"/>
            <a:ext cx="8534400" cy="176063"/>
          </a:xfrm>
        </p:spPr>
        <p:txBody>
          <a:bodyPr>
            <a:noAutofit/>
          </a:bodyPr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נושאי  בדיקה 1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836712"/>
            <a:ext cx="8503920" cy="4932040"/>
          </a:xfrm>
        </p:spPr>
        <p:txBody>
          <a:bodyPr>
            <a:normAutofit/>
          </a:bodyPr>
          <a:lstStyle/>
          <a:p>
            <a:pPr lvl="0"/>
            <a:r>
              <a:rPr lang="he-IL" b="1" dirty="0"/>
              <a:t>חקלאות בחרום בישובים</a:t>
            </a:r>
            <a:r>
              <a:rPr lang="he-IL" dirty="0"/>
              <a:t>: עובדים מרותקים משקית , מזון , מים ,חשמל , וטרינריה  בחרום .</a:t>
            </a:r>
            <a:endParaRPr lang="en-US" dirty="0"/>
          </a:p>
          <a:p>
            <a:pPr lvl="0"/>
            <a:r>
              <a:rPr lang="he-IL" b="1" dirty="0"/>
              <a:t>רפואה בחרום</a:t>
            </a:r>
            <a:r>
              <a:rPr lang="he-IL" dirty="0"/>
              <a:t> –תאום מול קופות החולים :איחוד קופות ,בתי מרקחת אזוריים , דרכי פינוי נפגעים .</a:t>
            </a:r>
            <a:endParaRPr lang="en-US" dirty="0"/>
          </a:p>
          <a:p>
            <a:pPr lvl="0"/>
            <a:r>
              <a:rPr lang="he-IL" b="1" dirty="0"/>
              <a:t>טיפול בנפגעים</a:t>
            </a:r>
            <a:r>
              <a:rPr lang="he-IL" dirty="0"/>
              <a:t> – רפואה יישובית בחרום (אחיות , חובשים , רופאים  , פרמדיקים )      מערך דיווח  וליווי למשפחות בישוב בעת אירוע .</a:t>
            </a:r>
            <a:endParaRPr lang="en-US" dirty="0"/>
          </a:p>
          <a:p>
            <a:r>
              <a:rPr lang="he-IL" b="1" dirty="0" smtClean="0"/>
              <a:t>נוהל </a:t>
            </a:r>
            <a:r>
              <a:rPr lang="he-IL" b="1" dirty="0"/>
              <a:t>מעבר לחרום</a:t>
            </a:r>
            <a:r>
              <a:rPr lang="he-IL" dirty="0"/>
              <a:t> – גורם מוסמך להגדרה במועצה :ראש מועצה , מנכ"ל , </a:t>
            </a:r>
            <a:r>
              <a:rPr lang="he-IL" dirty="0" smtClean="0"/>
              <a:t>קב"ט - </a:t>
            </a:r>
            <a:r>
              <a:rPr lang="he-IL" dirty="0"/>
              <a:t>סדר פעולות בזמן נוכחות העובדים </a:t>
            </a:r>
            <a:r>
              <a:rPr lang="he-IL" dirty="0" smtClean="0"/>
              <a:t>בעבודה, </a:t>
            </a:r>
            <a:r>
              <a:rPr lang="he-IL" dirty="0"/>
              <a:t>או בשעות הלילה ,שבתות ,חגים.</a:t>
            </a:r>
            <a:endParaRPr lang="en-US" dirty="0"/>
          </a:p>
          <a:p>
            <a:r>
              <a:rPr lang="he-IL" b="1" dirty="0" smtClean="0"/>
              <a:t>תחזוקה </a:t>
            </a:r>
            <a:r>
              <a:rPr lang="he-IL" b="1" dirty="0"/>
              <a:t>בחרום</a:t>
            </a:r>
            <a:r>
              <a:rPr lang="he-IL" dirty="0"/>
              <a:t> – מיפוי תשתיות יישוב / מועצתיות בתחומים </a:t>
            </a:r>
            <a:r>
              <a:rPr lang="he-IL" dirty="0" smtClean="0"/>
              <a:t>הבאים: מים </a:t>
            </a:r>
            <a:r>
              <a:rPr lang="he-IL" dirty="0"/>
              <a:t>, </a:t>
            </a:r>
            <a:r>
              <a:rPr lang="he-IL" dirty="0" smtClean="0"/>
              <a:t>חשמל</a:t>
            </a:r>
            <a:r>
              <a:rPr lang="he-IL" dirty="0"/>
              <a:t>, ביוב, דלק, גז, חומרים מסוכנים </a:t>
            </a:r>
            <a:r>
              <a:rPr lang="he-IL" dirty="0" smtClean="0"/>
              <a:t>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4933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1625" y="228599"/>
            <a:ext cx="8534400" cy="320080"/>
          </a:xfrm>
        </p:spPr>
        <p:txBody>
          <a:bodyPr>
            <a:normAutofit fontScale="90000"/>
          </a:bodyPr>
          <a:lstStyle/>
          <a:p>
            <a:pPr algn="ctr"/>
            <a:r>
              <a:rPr lang="he-IL" sz="1800" b="1" dirty="0" smtClean="0">
                <a:solidFill>
                  <a:srgbClr val="002060"/>
                </a:solidFill>
              </a:rPr>
              <a:t>נושאי בדיקה  2</a:t>
            </a:r>
            <a:r>
              <a:rPr lang="he-IL" sz="1400" dirty="0" smtClean="0"/>
              <a:t> </a:t>
            </a:r>
            <a:endParaRPr lang="he-IL" sz="14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580112"/>
          </a:xfrm>
        </p:spPr>
        <p:txBody>
          <a:bodyPr>
            <a:normAutofit/>
          </a:bodyPr>
          <a:lstStyle/>
          <a:p>
            <a:r>
              <a:rPr lang="he-IL" b="1" dirty="0"/>
              <a:t>רווחה </a:t>
            </a:r>
            <a:r>
              <a:rPr lang="he-IL" dirty="0"/>
              <a:t>– מיפוי מצב אוכלוסייה נזקקת ,</a:t>
            </a:r>
            <a:endParaRPr lang="en-US" dirty="0"/>
          </a:p>
          <a:p>
            <a:r>
              <a:rPr lang="he-IL" dirty="0" smtClean="0"/>
              <a:t> </a:t>
            </a:r>
            <a:r>
              <a:rPr lang="he-IL" dirty="0"/>
              <a:t>חלוקת אחריות בטיפול בפרט הנזקק בין המשפחה , הישוב ,המועצה </a:t>
            </a:r>
            <a:endParaRPr lang="en-US" dirty="0"/>
          </a:p>
          <a:p>
            <a:r>
              <a:rPr lang="he-IL" dirty="0"/>
              <a:t> </a:t>
            </a:r>
            <a:r>
              <a:rPr lang="he-IL" dirty="0" smtClean="0"/>
              <a:t>חלוקת </a:t>
            </a:r>
            <a:r>
              <a:rPr lang="he-IL" dirty="0"/>
              <a:t>מזון לאוכלוסייה בחרום .</a:t>
            </a:r>
            <a:endParaRPr lang="en-US" dirty="0"/>
          </a:p>
          <a:p>
            <a:r>
              <a:rPr lang="he-IL" b="1" dirty="0" smtClean="0"/>
              <a:t>דוברות </a:t>
            </a:r>
            <a:r>
              <a:rPr lang="he-IL" b="1" dirty="0"/>
              <a:t>והסברה בחרום </a:t>
            </a:r>
            <a:r>
              <a:rPr lang="he-IL" dirty="0"/>
              <a:t>–נהלי דיווח ותקשורת עם הישובים והתושבים </a:t>
            </a:r>
            <a:r>
              <a:rPr lang="en-US" dirty="0" err="1" smtClean="0"/>
              <a:t>s.m.s</a:t>
            </a:r>
            <a:r>
              <a:rPr lang="en-US" dirty="0"/>
              <a:t>.</a:t>
            </a:r>
            <a:r>
              <a:rPr lang="he-IL" dirty="0"/>
              <a:t> מייל  אתר אינטרנט  </a:t>
            </a:r>
            <a:r>
              <a:rPr lang="he-IL" dirty="0" smtClean="0"/>
              <a:t>יישובי </a:t>
            </a:r>
            <a:r>
              <a:rPr lang="he-IL" dirty="0"/>
              <a:t>/ מועצתי , צוות דוברות .</a:t>
            </a:r>
            <a:endParaRPr lang="en-US" dirty="0"/>
          </a:p>
          <a:p>
            <a:r>
              <a:rPr lang="he-IL" b="1" dirty="0" smtClean="0"/>
              <a:t>מענה </a:t>
            </a:r>
            <a:r>
              <a:rPr lang="he-IL" b="1" dirty="0"/>
              <a:t>ושיקום אנושי ראשוני ביישוב</a:t>
            </a:r>
            <a:r>
              <a:rPr lang="he-IL" dirty="0"/>
              <a:t> – טיפול והתארגנות בקליטת תושבים</a:t>
            </a:r>
            <a:endParaRPr lang="en-US" dirty="0"/>
          </a:p>
          <a:p>
            <a:r>
              <a:rPr lang="he-IL" dirty="0"/>
              <a:t> מפונים מידע לציבור ,אספקת מים , מזון , צרכי קיום בסיסיים .       </a:t>
            </a:r>
            <a:endParaRPr lang="en-US" dirty="0"/>
          </a:p>
          <a:p>
            <a:r>
              <a:rPr lang="he-IL" b="1" dirty="0" smtClean="0"/>
              <a:t> מוכנות </a:t>
            </a:r>
            <a:r>
              <a:rPr lang="he-IL" b="1" dirty="0"/>
              <a:t>לשריפות ואירועי חומרים מסוכנים</a:t>
            </a:r>
            <a:r>
              <a:rPr lang="he-IL" dirty="0"/>
              <a:t> – ברמת הבית הבודד , </a:t>
            </a:r>
            <a:r>
              <a:rPr lang="he-IL" dirty="0" smtClean="0"/>
              <a:t>הישוב, המועצה  </a:t>
            </a:r>
            <a:r>
              <a:rPr lang="he-IL" dirty="0"/>
              <a:t>,מערכי דיווח , מתנדבים ,ריכוז אמצעי כיבוי בישוב , סיוע בין </a:t>
            </a:r>
            <a:r>
              <a:rPr lang="he-IL" dirty="0" smtClean="0"/>
              <a:t>ישובים </a:t>
            </a:r>
            <a:r>
              <a:rPr lang="he-IL" dirty="0"/>
              <a:t>, סיוע בין מועצות ופינוי תושבים .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762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7328"/>
          </a:xfrm>
        </p:spPr>
        <p:txBody>
          <a:bodyPr>
            <a:normAutofit/>
          </a:bodyPr>
          <a:lstStyle/>
          <a:p>
            <a:pPr algn="ctr"/>
            <a:r>
              <a:rPr lang="he-IL" sz="1800" b="1" dirty="0" smtClean="0">
                <a:solidFill>
                  <a:srgbClr val="002060"/>
                </a:solidFill>
              </a:rPr>
              <a:t>נושאי בדיקה  3 </a:t>
            </a:r>
            <a:endParaRPr lang="he-IL" sz="1800" b="1" dirty="0">
              <a:solidFill>
                <a:srgbClr val="00206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e-IL" b="1" dirty="0" smtClean="0"/>
              <a:t>הגדרת </a:t>
            </a:r>
            <a:r>
              <a:rPr lang="he-IL" b="1" dirty="0"/>
              <a:t>סדר פעולות למשפחה בעת חרום</a:t>
            </a:r>
            <a:r>
              <a:rPr lang="he-IL" dirty="0"/>
              <a:t> : בהתראה ארוכה , בהתראה</a:t>
            </a:r>
            <a:endParaRPr lang="en-US" dirty="0"/>
          </a:p>
          <a:p>
            <a:pPr marL="0" indent="0">
              <a:buNone/>
            </a:pPr>
            <a:r>
              <a:rPr lang="he-IL" dirty="0" smtClean="0"/>
              <a:t>   </a:t>
            </a:r>
            <a:r>
              <a:rPr lang="he-IL" dirty="0"/>
              <a:t>קצרה , בעת אירוע . </a:t>
            </a:r>
            <a:endParaRPr lang="en-US" dirty="0"/>
          </a:p>
          <a:p>
            <a:r>
              <a:rPr lang="he-IL" dirty="0"/>
              <a:t> </a:t>
            </a:r>
            <a:r>
              <a:rPr lang="he-IL" b="1" dirty="0" smtClean="0"/>
              <a:t>חומרים </a:t>
            </a:r>
            <a:r>
              <a:rPr lang="he-IL" b="1" dirty="0"/>
              <a:t>מסוכנים</a:t>
            </a:r>
            <a:r>
              <a:rPr lang="he-IL" dirty="0"/>
              <a:t> – רישום שליטה ובקרה של המועצה והמוקד על אזורי </a:t>
            </a:r>
            <a:r>
              <a:rPr lang="he-IL" dirty="0" smtClean="0"/>
              <a:t>           </a:t>
            </a:r>
            <a:r>
              <a:rPr lang="he-IL" dirty="0"/>
              <a:t>תעשיה  המטפלים בחומרים מסוכנים , סוגי חומרים , אמצעי נטרול , </a:t>
            </a:r>
            <a:endParaRPr lang="en-US" dirty="0"/>
          </a:p>
          <a:p>
            <a:pPr marL="0" indent="0">
              <a:buNone/>
            </a:pPr>
            <a:r>
              <a:rPr lang="he-IL" dirty="0" smtClean="0"/>
              <a:t>   </a:t>
            </a:r>
            <a:r>
              <a:rPr lang="he-IL" dirty="0"/>
              <a:t>רדיוס השפעה  , סדר פעולות בעת אירוע במפעל בישוב הקרוב ובמועצה .</a:t>
            </a:r>
            <a:endParaRPr lang="en-US" dirty="0"/>
          </a:p>
          <a:p>
            <a:r>
              <a:rPr lang="he-IL" dirty="0" smtClean="0"/>
              <a:t>תהליך </a:t>
            </a:r>
            <a:r>
              <a:rPr lang="he-IL" dirty="0"/>
              <a:t>קבלת החלטות והאחריות לפינוי הישוב / תושבים בעת אירוע </a:t>
            </a:r>
            <a:r>
              <a:rPr lang="he-IL" dirty="0" smtClean="0"/>
              <a:t>חרום. </a:t>
            </a:r>
            <a:endParaRPr lang="he-IL" dirty="0"/>
          </a:p>
          <a:p>
            <a:endParaRPr lang="en-US" dirty="0"/>
          </a:p>
          <a:p>
            <a:r>
              <a:rPr lang="he-IL" dirty="0" smtClean="0"/>
              <a:t>  תיקי </a:t>
            </a:r>
            <a:r>
              <a:rPr lang="he-IL" dirty="0"/>
              <a:t>נהלים למטה צח"י ולמחלקות במעבר לחרום ובחרום .</a:t>
            </a:r>
            <a:endParaRPr lang="en-US" dirty="0"/>
          </a:p>
          <a:p>
            <a:r>
              <a:rPr lang="he-IL" b="1" dirty="0" smtClean="0"/>
              <a:t>חינוך </a:t>
            </a:r>
            <a:r>
              <a:rPr lang="he-IL" dirty="0"/>
              <a:t>–באפשרות שמערכת החינוך פועלת מלא .</a:t>
            </a:r>
            <a:endParaRPr lang="en-US" dirty="0"/>
          </a:p>
          <a:p>
            <a:r>
              <a:rPr lang="he-IL" dirty="0"/>
              <a:t>    </a:t>
            </a:r>
            <a:r>
              <a:rPr lang="he-IL" dirty="0" smtClean="0"/>
              <a:t>      באפשרות </a:t>
            </a:r>
            <a:r>
              <a:rPr lang="he-IL" dirty="0"/>
              <a:t>שכל ישוב יפעיל מערכת חינוך אלטרנטיבית </a:t>
            </a:r>
            <a:r>
              <a:rPr lang="he-IL" dirty="0" smtClean="0"/>
              <a:t>פנימית.  </a:t>
            </a:r>
            <a:r>
              <a:rPr lang="he-IL" dirty="0"/>
              <a:t>החלטות בנושא יינתנו ע"י ראש הרשות בהתחשב במיגון ופינוי .</a:t>
            </a:r>
            <a:endParaRPr lang="en-US" dirty="0"/>
          </a:p>
          <a:p>
            <a:r>
              <a:rPr lang="he-IL" dirty="0"/>
              <a:t>  </a:t>
            </a:r>
            <a:r>
              <a:rPr lang="he-IL" dirty="0" smtClean="0"/>
              <a:t> </a:t>
            </a:r>
            <a:r>
              <a:rPr lang="he-IL" b="1" dirty="0"/>
              <a:t>סקר מפגעים</a:t>
            </a:r>
            <a:r>
              <a:rPr lang="he-IL" dirty="0"/>
              <a:t> - אומדן נזקים ותוכנית שיקום מידי ומשני.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1172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b="1" dirty="0" smtClean="0">
                <a:solidFill>
                  <a:srgbClr val="002060"/>
                </a:solidFill>
              </a:rPr>
              <a:t>המלצות לשגרת חרום וספיגה בעורף</a:t>
            </a:r>
            <a:endParaRPr lang="he-IL" dirty="0" smtClean="0">
              <a:solidFill>
                <a:srgbClr val="002060"/>
              </a:solidFill>
            </a:endParaRPr>
          </a:p>
        </p:txBody>
      </p:sp>
      <p:sp>
        <p:nvSpPr>
          <p:cNvPr id="14338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9750" y="1628775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he-IL" b="1" smtClean="0"/>
              <a:t>יש להיערך בישובים להגדלת שטחי המיגון לתושבים בתפיסה של שהות ארוכה במקלטים  .(הנחיות לתכנון בבניה עתידית )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מומלץ לעודד בנית ממ"דים וחשיבה למיגון מבני ציבור בבניה חדשה , שיאפשרו מענה ראוי לתושבים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לבחון מיגון אוכלוסיית הקשישים במרכזים היישוביים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להגדיר לתושבים חלוקת מקלטים לפי משפחות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להגדיר נהלי פינוי מקלטים דו שימושיים בישובים.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לבחון התקנת נקודות קצה לתקשורת במקלטים (טלפון ,אינטרנט ,טלוויזיה )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endParaRPr lang="he-IL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b="1" dirty="0" smtClean="0">
                <a:solidFill>
                  <a:srgbClr val="7B9899"/>
                </a:solidFill>
              </a:rPr>
              <a:t> </a:t>
            </a:r>
            <a:r>
              <a:rPr lang="he-IL" b="1" dirty="0" smtClean="0">
                <a:solidFill>
                  <a:srgbClr val="002060"/>
                </a:solidFill>
              </a:rPr>
              <a:t>המלצות בתרחיש שריפות</a:t>
            </a:r>
            <a:endParaRPr lang="he-IL" dirty="0" smtClean="0">
              <a:solidFill>
                <a:srgbClr val="002060"/>
              </a:solidFill>
            </a:endParaRPr>
          </a:p>
        </p:txBody>
      </p:sp>
      <p:sp>
        <p:nvSpPr>
          <p:cNvPr id="15362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e-IL" b="1" smtClean="0"/>
              <a:t>יש להיערך לטיפול מרכזי של הנהלות הישובים הטובלים בחורש לדילול וניקוי החורש בגבולות הישובים ובתוכם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להכין מערך ציוד כיבוי ומיגון ברמת הישובים והמועצה לטיפול והתערבות מהירה וראשונית (קווי מים מתאימים לצרכי כיבוי ,פריסת הידרנטים בקו החורש  גוררי כיבוי ניידים , אמצעי כיבוי אישיים  בבתים ועוד).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לבחון טיפול בלחצי המים בישובים לצורך מתן מענה לכיבוי בחרום 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r>
              <a:rPr lang="he-IL" b="1" smtClean="0"/>
              <a:t>יש להכשיר צוותי כיבוי יישוביים לסיוע ראשוני בישובים ובמועצה.</a:t>
            </a:r>
            <a:endParaRPr lang="he-IL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 eaLnBrk="1" hangingPunct="1"/>
            <a:r>
              <a:rPr lang="he-IL" b="1" dirty="0" smtClean="0">
                <a:solidFill>
                  <a:srgbClr val="7B9899"/>
                </a:solidFill>
              </a:rPr>
              <a:t> </a:t>
            </a:r>
            <a:r>
              <a:rPr lang="he-IL" b="1" dirty="0" smtClean="0">
                <a:solidFill>
                  <a:srgbClr val="002060"/>
                </a:solidFill>
              </a:rPr>
              <a:t>המלצות בתרחיש רעידות אדמה</a:t>
            </a:r>
            <a:endParaRPr lang="he-IL" dirty="0" smtClean="0">
              <a:solidFill>
                <a:srgbClr val="00206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he-IL" b="1" dirty="0"/>
              <a:t>יש לערוך סקר סיכונים למבנים בישובים: מוסדות ציבור ובתים .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he-IL" b="1" dirty="0"/>
              <a:t>יש לבחון  מבנים בעייתיים ולהגדיר סדר עדיפויות בטיפול לאור רמות סיכון לתושבים ועלויות .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he-IL" b="1" dirty="0" smtClean="0"/>
              <a:t>יש </a:t>
            </a:r>
            <a:r>
              <a:rPr lang="he-IL" b="1" dirty="0"/>
              <a:t>לבחון רמת ביטוח הנכסים  בישובים .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he-IL" b="1" dirty="0"/>
              <a:t>יש להכין </a:t>
            </a:r>
            <a:r>
              <a:rPr lang="he-IL" b="1" dirty="0" smtClean="0"/>
              <a:t>צוותי </a:t>
            </a:r>
            <a:r>
              <a:rPr lang="he-IL" b="1" dirty="0"/>
              <a:t>חילוץ יישוביים .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he-IL" b="1" dirty="0"/>
              <a:t>חשוב לציין שפעולות אלה לא ימנעו פגיעות במבנים לחלוטין אך יכולות לצמצם נזקים ברכוש ובנפש.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he-IL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b="1" dirty="0" smtClean="0">
                <a:solidFill>
                  <a:srgbClr val="002060"/>
                </a:solidFill>
              </a:rPr>
              <a:t> המלצות בתרחיש חומרים מסוכנים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endParaRPr lang="he-IL" dirty="0">
              <a:solidFill>
                <a:srgbClr val="002060"/>
              </a:solidFill>
            </a:endParaRPr>
          </a:p>
        </p:txBody>
      </p:sp>
      <p:sp>
        <p:nvSpPr>
          <p:cNvPr id="17410" name="מציין מיקום תוכן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he-IL" b="1" dirty="0" smtClean="0"/>
              <a:t>יש ללמוד על המפעלים המסכנים יישובי המועצה :סוגי חומרים ,טווח השפעה ,חומרים מנטרלים , משמעויות כיווני רוח ועוד .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r>
              <a:rPr lang="he-IL" b="1" dirty="0" smtClean="0"/>
              <a:t> יש להכין ולהעביר מסרים וכללי התנהגות לתושבים בשגרה .</a:t>
            </a:r>
          </a:p>
          <a:p>
            <a:pPr eaLnBrk="1" hangingPunct="1"/>
            <a:r>
              <a:rPr lang="he-IL" b="1" dirty="0" smtClean="0"/>
              <a:t>יש להגדיר סדרי פעולה לחרום  יחד עם הנהלות הישובים ומטה המועצה . </a:t>
            </a:r>
            <a:endParaRPr lang="en-US" dirty="0" smtClean="0">
              <a:cs typeface="Times New Roman" pitchFamily="18" charset="0"/>
            </a:endParaRPr>
          </a:p>
          <a:p>
            <a:pPr eaLnBrk="1" hangingPunct="1"/>
            <a:endParaRPr lang="he-IL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syNL6mao29oPu3uWvrDS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5dh3QdVjWR5AHtuxPLI4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ZuEKJGqJPERfNNA0IHgh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X0OPnqs2UNlHUSb1DVXH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a7PGGTw0npSqBLKmzNEa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rrFjpKaKIdkGJUR2jnC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r6F7wGDmc4aiHnnH72hJ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1I78e5qAqAK39e9x2NWu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DuAbr6MSDknHQZl0bS4xo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9an2xulcklepOB5W5zRty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HhRINtcUpuTVyNYzLiUWP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JwF1KAFpdHmmefe01ESHJ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MBRn1HV9cbE7kpNpyhwr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rbJUfNuGUXpnMaasEgb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PRIA8pgBnuKTjqfprCeG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GhG8G0zW7KL8pbhMGmHv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aV11eoPSbOTqHvsd67u6Y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R7BqbXhv2xQgr0ZckNDN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ECELZbRAPrw0wlE6sCK4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RHIFOzzfdoLkgpntoE0AY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bEuxjlQhI8rIZBZHejkS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UHY7zZERmUTIKW2jmi0A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PI0odDykteWZAqy3WBZh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eb4fJYd53lXpM1HHZzAm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33Yfpfhq2cZtVXWDEVELP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qxEqq5hHAoeMsM2kgGDg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Lk91CFjq0R6nLwAjy8Ol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XnauzfbJE9JgMq6hvjVzI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CeciPVzloovYZJEew4qa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KDgKhQLU2FJij8jLL4tp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FHZ2pp1Auo5EBpACMVcju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51u0wDrADRiOuy24DJAu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eHpwVKjlGwEwyefgj7sr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בהירות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147</TotalTime>
  <Words>1119</Words>
  <Application>Microsoft Office PowerPoint</Application>
  <PresentationFormat>‫הצגה על המסך (4:3)</PresentationFormat>
  <Paragraphs>102</Paragraphs>
  <Slides>15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15</vt:i4>
      </vt:variant>
    </vt:vector>
  </HeadingPairs>
  <TitlesOfParts>
    <vt:vector size="20" baseType="lpstr">
      <vt:lpstr>Arial</vt:lpstr>
      <vt:lpstr>David</vt:lpstr>
      <vt:lpstr>Times New Roman</vt:lpstr>
      <vt:lpstr>Wingdings 2</vt:lpstr>
      <vt:lpstr>בהירות</vt:lpstr>
      <vt:lpstr>ביקורת  פנים מוכנות לחרום המלצות</vt:lpstr>
      <vt:lpstr>נושאי בדיקה </vt:lpstr>
      <vt:lpstr>נושאי  בדיקה 1</vt:lpstr>
      <vt:lpstr>נושאי בדיקה  2 </vt:lpstr>
      <vt:lpstr>נושאי בדיקה  3 </vt:lpstr>
      <vt:lpstr>המלצות לשגרת חרום וספיגה בעורף</vt:lpstr>
      <vt:lpstr> המלצות בתרחיש שריפות</vt:lpstr>
      <vt:lpstr> המלצות בתרחיש רעידות אדמה</vt:lpstr>
      <vt:lpstr> המלצות בתרחיש חומרים מסוכנים </vt:lpstr>
      <vt:lpstr> המלצות למוכנות מטה המעצה</vt:lpstr>
      <vt:lpstr> המלצות למוכנות ישובים</vt:lpstr>
      <vt:lpstr> המלצות להגדרת מפעלים חיוניים</vt:lpstr>
      <vt:lpstr> המלצות לחקלאות בחרום</vt:lpstr>
      <vt:lpstr> המלצות לימי עיון והשתלמות</vt:lpstr>
      <vt:lpstr> המלצות לשימוש בתקציב הג"א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ביקורת מוכנות לחרום</dc:title>
  <dc:creator>שלומה בוזי</dc:creator>
  <cp:lastModifiedBy>יפעת שרון</cp:lastModifiedBy>
  <cp:revision>15</cp:revision>
  <dcterms:created xsi:type="dcterms:W3CDTF">2012-03-06T07:54:16Z</dcterms:created>
  <dcterms:modified xsi:type="dcterms:W3CDTF">2019-02-25T06:54:35Z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1iAZpEM11JA3WVhrmre8l5IxPNYQc90V1RKct3w2cCUc</vt:lpwstr>
  </property>
  <property fmtid="{D5CDD505-2E9C-101B-9397-08002B2CF9AE}" pid="4" name="Google.Documents.RevisionId">
    <vt:lpwstr>12832796397611023560</vt:lpwstr>
  </property>
  <property fmtid="{D5CDD505-2E9C-101B-9397-08002B2CF9AE}" pid="5" name="Google.Documents.PreviousRevisionId">
    <vt:lpwstr>04507846528166391318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