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6" r:id="rId8"/>
    <p:sldId id="259" r:id="rId9"/>
    <p:sldId id="268" r:id="rId10"/>
    <p:sldId id="263" r:id="rId11"/>
    <p:sldId id="264" r:id="rId12"/>
    <p:sldId id="26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120B23E-AE8E-40D6-A336-11B7EC7D0E23}" type="datetimeFigureOut">
              <a:rPr lang="he-IL" smtClean="0"/>
              <a:t>כ'/תמוז/תשע"ט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3EC1A8-21BD-495E-8868-DD10974C20EA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286000" y="188640"/>
            <a:ext cx="61722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he-IL" sz="7200" dirty="0" smtClean="0">
                <a:latin typeface="David" panose="020E0502060401010101" pitchFamily="34" charset="-79"/>
                <a:cs typeface="David" panose="020E0502060401010101" pitchFamily="34" charset="-79"/>
              </a:rPr>
              <a:t>   דוח ביקורת</a:t>
            </a:r>
            <a:endParaRPr lang="he-IL" sz="7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כותרת משנה 3"/>
          <p:cNvSpPr>
            <a:spLocks noGrp="1"/>
          </p:cNvSpPr>
          <p:nvPr>
            <p:ph type="subTitle" idx="1"/>
          </p:nvPr>
        </p:nvSpPr>
        <p:spPr>
          <a:xfrm>
            <a:off x="685800" y="1412776"/>
            <a:ext cx="7846640" cy="2232248"/>
          </a:xfrm>
        </p:spPr>
        <p:txBody>
          <a:bodyPr>
            <a:noAutofit/>
          </a:bodyPr>
          <a:lstStyle/>
          <a:p>
            <a:pPr algn="ctr"/>
            <a:r>
              <a:rPr lang="he-IL" sz="6000" dirty="0" smtClean="0">
                <a:solidFill>
                  <a:schemeClr val="accent4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שיפוץ האולם האזורי</a:t>
            </a:r>
          </a:p>
          <a:p>
            <a:pPr algn="ctr"/>
            <a:r>
              <a:rPr lang="he-IL" sz="6000" dirty="0" smtClean="0">
                <a:solidFill>
                  <a:schemeClr val="accent4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עין השופט</a:t>
            </a:r>
            <a:endParaRPr lang="he-IL" sz="6000" dirty="0">
              <a:solidFill>
                <a:schemeClr val="accent4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7805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מסקנות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712968" cy="4968552"/>
          </a:xfrm>
        </p:spPr>
        <p:txBody>
          <a:bodyPr>
            <a:normAutofit/>
          </a:bodyPr>
          <a:lstStyle/>
          <a:p>
            <a:pPr algn="just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 בבחינת ביצוע  הפרויקט, לא נמצא בזבוז כספי ציבור על מוצר לא שימושי . האולם ראוי ונועד לשימוש הציבור והעלות הכוללת בהחלט משקפת עלות שיפוץ אולם בסדר גודל בינוני. 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מבדיקת הביקורת מול פרויקטים מקבילים חדשים הנבנים בסיוע מפעל הפיס עולה כי, חלופת בניית אולם חדש הייתה מחייבת תקציב כפול, מה שהיה מעמיד בספק כדאיות מול הצורך</a:t>
            </a:r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just"/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1742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20080"/>
          </a:xfrm>
        </p:spPr>
        <p:txBody>
          <a:bodyPr/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ניהול פרויקט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784976" cy="5040560"/>
          </a:xfrm>
        </p:spPr>
        <p:txBody>
          <a:bodyPr>
            <a:normAutofit/>
          </a:bodyPr>
          <a:lstStyle/>
          <a:p>
            <a:pPr lvl="0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 , נדרש למנות מנהל פרויקט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בהיקף המתאים לגודל הפרויקט ,לאור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הבנת מגבלות מחלקת ההנדסה ותפקידי המהנדס.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 על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מנהל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הפרויקט היה לבחון את התנהלות המועצה בכל שלבי הבניה ולהציג להנהלת המועצה משמעויות ותקציבים לאור התקדמות הבניה.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מנהל הפרויקט חייב להיות האדם המקצועי בעל ראיה כוללת שמבין מקצועית את כל המשמעויות וההשלכות בתהליך קבלת ההחלטות ויודע להציג לראש המועצה ולהנהלה את המשמעויות לכל החלטה.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לדעת הביקורת, העובדה שלא היה מנהל פרויקט , הניהול התחלק בין מחלקת ההנדסה למחלקת התרבות והחברה הכלכלית, כל אחד משך לאינטרסים שלו ללא בחינת המשמעויות הכלכליות שנבעו מכך.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6741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576064"/>
          </a:xfrm>
        </p:spPr>
        <p:txBody>
          <a:bodyPr/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המלצות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07504" y="980728"/>
            <a:ext cx="8568952" cy="5544616"/>
          </a:xfrm>
        </p:spPr>
        <p:txBody>
          <a:bodyPr>
            <a:no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להגדיר יעדים ומטרות לכל פרויקט הנבנה, בכפוף למסגרת התקציבית הקיימת.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למנות מנהל פרויקט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בהיקף המתאים לגודל הפרויקט.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להוציא צו התחלת עבודה לקבלן רק לאחר שהתכנון נבדק והושלם. ולא העברת תכניות לאחר הוצאת הצו, דבר הגורר תוספות כספיות משמעותיות לפרויקט.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לקיים הליך בדיקת תכניות טרם היציאה למכרז.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לדרוש עמידה בלוחות הזמנים מהאדריכל והיועצים מתוך הבנת הפערים הכספיים והתכנוניים המתחייבים מהגשת התכניות מאוחר יותר.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לרכז את ערבויות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הקבלנים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ונותני השירותים במקום אחד במועצה , שינהל ויבחן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תקפותם ותוכנם.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just"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2557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מטרת שיפוץ האולם</a:t>
            </a:r>
            <a:endParaRPr lang="he-IL" sz="32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שדרוג 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האולם והבאתו למצב תקני. </a:t>
            </a:r>
            <a:endParaRPr lang="he-IL" sz="36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פיתוח 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הפואיה לרמה שתאפשר שימוש עסקי בעל ערך כלכלי משמעותי למועצה.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לאפשר קיום מגוון רחב של סוגי אירועים המותאמים לקהלי היעד שהוגדרו.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9797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שיקולים לתכנון</a:t>
            </a:r>
            <a:endParaRPr lang="he-IL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07504" y="1052736"/>
            <a:ext cx="8928992" cy="5616624"/>
          </a:xfrm>
        </p:spPr>
        <p:txBody>
          <a:bodyPr>
            <a:normAutofit/>
          </a:bodyPr>
          <a:lstStyle/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האולם כעוגן חברתי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לכל תושבי המועצה מחייב את שדרוגו באופן שיעניק לו חיים חדשים ל-25 שנים נוספות לפחות.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עקרון מנחה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: אותם חלקים שיוחלט לבצעם, יבוצעו בסטנדרט גבוה.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קיום מופעים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גדולים באולם ומופעים קטנים בפואיה.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טיפול תקן ותקינות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בבניין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400050" lvl="1" indent="0">
              <a:buNone/>
            </a:pPr>
            <a:r>
              <a:rPr lang="he-IL" sz="2000" b="1" u="sng" dirty="0">
                <a:latin typeface="David" panose="020E0502060401010101" pitchFamily="34" charset="-79"/>
                <a:cs typeface="David" panose="020E0502060401010101" pitchFamily="34" charset="-79"/>
              </a:rPr>
              <a:t>שיקולים תקציביים ועסקיים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כמות מקומות ישיבה באולם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: מינימום 550 מקומות באולם מאפשר קליטת קהל לפי סקר שימושים וקהלי יעד (מצורף).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תנאי צפייה ונגישות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בתוך האולם: שיפור מעברים בתוך האולם, בין השורות ובתוך השורות. שיפור  השיפוע לצפייה מיטבית (מוכח בתסריט התכנון). 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התאמת מערכות החשמל התאורה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והסאונד כולל עמדת בקרה סאונד ותאורה.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טיפול בבמה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הכולל החלפת הבמה, תאורה, מידות הבמה, מפתח הבמה, גשר תאורה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קדמי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249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447328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אילוצים חיצוניים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מציינת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כי, 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מפעל הפיס כגורם מרכזי במימון הפרויקט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,         (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כ-70% ), דרש תוך כדי ביצוע הפרויקט, לקבל מוצר מושלם ולא חלקי. כלומר, לא מוכן לקבל שיפוץ חלקי רק של האולם ללא הבמה ומערכות משלימות כמו מולטי מדיה ועוד. 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דבר זה יצר קונפליקט מול התמחור הראשוני וגרר את המועצה להשלמת ההשקעה לצורך השלמת הפרויקט על פי דרישות מפעל הפיס.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מציינת כי לאור קביעה זו , נוצר מצב שאילץ את המועצה, בניגוד להחלטות הראשונות להתחייב להשלמת הפרויקט ולהמשיך להשקיע מעבר לתקציב שהוגדר.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9150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תקציב ואומדנים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07504" y="1988840"/>
            <a:ext cx="8640960" cy="3816424"/>
          </a:xfrm>
        </p:spPr>
        <p:txBody>
          <a:bodyPr/>
          <a:lstStyle/>
          <a:p>
            <a:pPr lvl="0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בתכניות התקציביות, מתאריך 26.2.14 עלו שתי חלופות :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800" b="1" u="sng" dirty="0">
                <a:latin typeface="David" panose="020E0502060401010101" pitchFamily="34" charset="-79"/>
                <a:cs typeface="David" panose="020E0502060401010101" pitchFamily="34" charset="-79"/>
              </a:rPr>
              <a:t>חלופה 1</a:t>
            </a: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 – 8,433,292 ₪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( פער מול מקור  1,866,930 - ₪ )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800" b="1" u="sng" dirty="0">
                <a:latin typeface="David" panose="020E0502060401010101" pitchFamily="34" charset="-79"/>
                <a:cs typeface="David" panose="020E0502060401010101" pitchFamily="34" charset="-79"/>
              </a:rPr>
              <a:t>חלופה 2 </a:t>
            </a: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– 9,602,143 ₪ </a:t>
            </a:r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(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פער מול מקור 3,035,781  - ₪ ).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זאת מול מקור קיים של 6,566,362 ₪ 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240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הגדלות תקציב תוך כדי בניה : כ-2.5 מיליון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507288" cy="489654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 17.5.15 פער בין ההזמנה למכרז- לא הוכנס המע"מ שינוי בתקציב מ- 4,957,449 ₪ ל- 5,850,000 ₪ . פער של 842,766 ₪. 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4.4.16 תוספת חיזוק תיקרה בפואיה- 659,093 ₪ בעקבות תפיסת ההפעלה של הפואיה כאולם אירועים היה צורך לבטל עמודי תמך במרכז האולם ולתלות את התקרה ע"י אלמנטים מפלדה.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27.6.16 תוספת ועדכון מחיר כיסאות אולם 68,796 ₪ . בכתב הכמויות לא נלקח בחשבון רווח קבלני 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3.7.17 תוספות לקבלן בחשבון ביניים- 1,072,896 ₪ . בעקבות פרוק ריצפת האולם הסתבר שיש ריצפה כפולה שחייבה עבודות נוספות.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13.7.17 תוספת 700,000 ₪ איטום, נגרות, חשמל, ריצוף, אלומיניום, פיתוח שטח, משתלבת, ניקוזים. ( כל התוספות שהיו מעבר להסכם הפאושלי).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7437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228998"/>
          </a:xfrm>
        </p:spPr>
        <p:txBody>
          <a:bodyPr>
            <a:normAutofit/>
          </a:bodyPr>
          <a:lstStyle/>
          <a:p>
            <a:pPr lvl="0" algn="ctr"/>
            <a:r>
              <a:rPr lang="he-IL" b="1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תוספות לשיפוץ שלא קשורות לקבלן: כ-5.2 מיליון ₪ .</a:t>
            </a:r>
            <a:r>
              <a:rPr lang="en-US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u="sng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822960" y="1100628"/>
            <a:ext cx="7520940" cy="4056564"/>
          </a:xfrm>
        </p:spPr>
        <p:txBody>
          <a:bodyPr>
            <a:noAutofit/>
          </a:bodyPr>
          <a:lstStyle/>
          <a:p>
            <a:pPr lvl="0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החלפת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במה- 70,000 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 err="1">
                <a:latin typeface="David" panose="020E0502060401010101" pitchFamily="34" charset="-79"/>
                <a:cs typeface="David" panose="020E0502060401010101" pitchFamily="34" charset="-79"/>
              </a:rPr>
              <a:t>צוגים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 (מערכות תאורה ומסכים לבמה)כ-350,000 ₪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ספרינקלרים – כ-1.4 מיליון 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תאורת במה  כ-100,000 ₪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מסכים ווילונות כ-70,000 ₪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מערכת מולטימדיה- כ-350,000 ₪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פיתוח שטח סביב האולם- (ריצוף, תאורה) כ-700,000 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תשלום למנהל- כ-500,000 ₪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עלויות תכנון ויועצים- 1,300,000 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העתקות ואגרות- כ-200,000 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שיקום מערכת מיזוג- 30,000 ₪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מאגר מים- כ-150,000 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4403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52094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סיום הפרויקט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589640" cy="5069160"/>
          </a:xfrm>
        </p:spPr>
        <p:txBody>
          <a:bodyPr>
            <a:normAutofit/>
          </a:bodyPr>
          <a:lstStyle/>
          <a:p>
            <a:pPr lvl="0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אולם </a:t>
            </a: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המופעים המרכזי שופץ לחלוטין 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אולם הפואיה שופץ לחלוטין כולל פוטנציאל עסקי 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הבמה שופצה, כולל רצפה תאורה ומולטי מדיה.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מעטפת האולם שופצה כולל גינון וריצוף.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העלות לשיפוץ הכולל הגיעה לכ-14 מיליון ₪ . </a:t>
            </a:r>
            <a:endParaRPr lang="he-IL" sz="28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sz="2800" b="1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לדעת הביקורת, האולם האזורי הינו לב הפעילות התרבותית במועצה האזורית. למחלקת התרבות, לבתי הספר ולכל פעילות חברתית ציבורית במועצה. המוצר שהתקבל הינו אולם מופעים העומד בסטנדרטים גבוהים לשנים הבאות.</a:t>
            </a:r>
            <a:endParaRPr lang="en-US" sz="2800" dirty="0">
              <a:solidFill>
                <a:srgbClr val="00B05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1107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22960" y="0"/>
            <a:ext cx="7520940" cy="836712"/>
          </a:xfrm>
        </p:spPr>
        <p:txBody>
          <a:bodyPr>
            <a:normAutofit fontScale="90000"/>
          </a:bodyPr>
          <a:lstStyle/>
          <a:p>
            <a:pPr lvl="0" algn="ctr"/>
            <a:r>
              <a:rPr lang="he-IL" b="1" dirty="0" smtClean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נקודות תורפה שהשפיעו על הפרויקט והעלויות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784976" cy="6552728"/>
          </a:xfrm>
        </p:spPr>
        <p:txBody>
          <a:bodyPr>
            <a:noAutofit/>
          </a:bodyPr>
          <a:lstStyle/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מסמכי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מכרז לא בשלים- היציאה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למכרז הייתה עם תכנית ראשונית ללא ביצוע חלקים מהותיים בפרויקט 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הפתעות בשיפוץ מבנה ישן (מידע תכנוני חסר)- יסודות, רצפה, קירות תמך, איטום- פערים בתכנון מקצועי שלא נלקחו בחשבון ע"י בעלי המקצוע.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ריבוי שינויים ותוספות במהלך הבניה – פואיה, במה, קלעים, פיתוח חיצוני.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התחלת עבודות ותכנון בתקציב נמוך מהנדרש ע"פ התקנים וצרכי המקום, גרמו לשינויים ותוספות לצרכי עמידה בתקנים.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העדר פרוגרמה שלמה מתחילת הדרך.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העדר מנהל פרויקט ומינוי מנהל פרויקטים חסר כישורים לביצוע העבודה המורכבת באולם.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כניסת גורמים אינטרסנטיים נוספים לתרבות שהשפיעו על השקעות נוספות בפואיה.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just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אילוצים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להשלמת ביצוע בעבודות מחוץ לאולם ובמערכות חיוניות : במה, חשמל, מיזוג, כיבוי אש ועוד.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9083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975</Words>
  <Application>Microsoft Office PowerPoint</Application>
  <PresentationFormat>‫הצגה על המסך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3" baseType="lpstr">
      <vt:lpstr>חלון</vt:lpstr>
      <vt:lpstr>   דוח ביקורת</vt:lpstr>
      <vt:lpstr>מטרת שיפוץ האולם</vt:lpstr>
      <vt:lpstr>שיקולים לתכנון</vt:lpstr>
      <vt:lpstr>אילוצים חיצוניים</vt:lpstr>
      <vt:lpstr>תקציב ואומדנים</vt:lpstr>
      <vt:lpstr>הגדלות תקציב תוך כדי בניה : כ-2.5 מיליון</vt:lpstr>
      <vt:lpstr>תוספות לשיפוץ שלא קשורות לקבלן: כ-5.2 מיליון ₪ . </vt:lpstr>
      <vt:lpstr>סיום הפרויקט </vt:lpstr>
      <vt:lpstr>נקודות תורפה שהשפיעו על הפרויקט והעלויות </vt:lpstr>
      <vt:lpstr>מסקנות</vt:lpstr>
      <vt:lpstr>ניהול פרויקט</vt:lpstr>
      <vt:lpstr>המלצות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דוח ביקורת</dc:title>
  <dc:creator>user</dc:creator>
  <cp:lastModifiedBy>98שלמה בוזי</cp:lastModifiedBy>
  <cp:revision>12</cp:revision>
  <dcterms:created xsi:type="dcterms:W3CDTF">2018-07-31T12:08:28Z</dcterms:created>
  <dcterms:modified xsi:type="dcterms:W3CDTF">2019-07-23T04:59:46Z</dcterms:modified>
</cp:coreProperties>
</file>